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2" r:id="rId18"/>
    <p:sldId id="279" r:id="rId19"/>
    <p:sldId id="268" r:id="rId20"/>
    <p:sldId id="274" r:id="rId21"/>
    <p:sldId id="275" r:id="rId22"/>
    <p:sldId id="277" r:id="rId23"/>
    <p:sldId id="278" r:id="rId24"/>
  </p:sldIdLst>
  <p:sldSz cx="9144000" cy="5143500" type="screen16x9"/>
  <p:notesSz cx="6858000" cy="9144000"/>
  <p:embeddedFontLst>
    <p:embeddedFont>
      <p:font typeface="PT Sans" panose="020B0503020203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90">
          <p15:clr>
            <a:srgbClr val="A4A3A4"/>
          </p15:clr>
        </p15:guide>
        <p15:guide id="2" pos="5102">
          <p15:clr>
            <a:srgbClr val="A4A3A4"/>
          </p15:clr>
        </p15:guide>
        <p15:guide id="3" orient="horz" pos="1193">
          <p15:clr>
            <a:srgbClr val="9AA0A6"/>
          </p15:clr>
        </p15:guide>
        <p15:guide id="4" orient="horz" pos="2691">
          <p15:clr>
            <a:srgbClr val="9AA0A6"/>
          </p15:clr>
        </p15:guide>
        <p15:guide id="5" orient="horz" pos="1115">
          <p15:clr>
            <a:srgbClr val="9AA0A6"/>
          </p15:clr>
        </p15:guide>
        <p15:guide id="6" pos="507">
          <p15:clr>
            <a:srgbClr val="9AA0A6"/>
          </p15:clr>
        </p15:guide>
        <p15:guide id="7" orient="horz" pos="2962">
          <p15:clr>
            <a:srgbClr val="9AA0A6"/>
          </p15:clr>
        </p15:guide>
        <p15:guide id="8" orient="horz" pos="315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9"/>
    <p:restoredTop sz="94643"/>
  </p:normalViewPr>
  <p:slideViewPr>
    <p:cSldViewPr snapToGrid="0">
      <p:cViewPr varScale="1">
        <p:scale>
          <a:sx n="120" d="100"/>
          <a:sy n="120" d="100"/>
        </p:scale>
        <p:origin x="184" y="816"/>
      </p:cViewPr>
      <p:guideLst>
        <p:guide orient="horz" pos="990"/>
        <p:guide pos="5102"/>
        <p:guide orient="horz" pos="1193"/>
        <p:guide orient="horz" pos="2691"/>
        <p:guide orient="horz" pos="1115"/>
        <p:guide pos="507"/>
        <p:guide orient="horz" pos="2962"/>
        <p:guide orient="horz" pos="31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71cc7146f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71cc7146f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You can only control the clients where you can change the code. but that’s not always the case. Specifically for image distribution, we need to deal with Docker.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Talk about the registry API specification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/v2/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Authentication according to WWW-Authenticate challenge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/v2/&lt;name&gt;/manifests/&lt;tag&gt; which gives you a image manifest json.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/v2/&lt;name&gt;/blobs/&lt;digest&gt; read the layer data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Extracting and verification.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23733e1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23733e1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07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595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4067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851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578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437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24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1cc7146f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1cc7146f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731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205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9c2293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9c2293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49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1cc7146f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1cc7146f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Fat Container. Assimilation. 5GB for a hadoop base image. 3GB for a ubuntu base image.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Point of Presence, far from datacenter. Across the world.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Efficiency. 5K kubernetes cluster, deploy a new daemonset, or upgrade with a new version.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Docker image spec is designed for distribution efficiency since layers can be reused.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When you pull an image, the base of it may already present on the machine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Or on other machines.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zh-C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Fat Containers: Big images.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zh-C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PoP: Far from data center</a:t>
            </a:r>
            <a:endParaRPr sz="14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AutoNum type="arabicPeriod"/>
            </a:pPr>
            <a:r>
              <a:rPr lang="zh-CN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Daemonset Deployment: Linear to cluster size.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738399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1cc7146f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1cc7146f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Ground up: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OS installation, TFTP server for baremetal provisioning, Glance for openstack VM image.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Package Installation: debian, rpm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Application Installation: npm modules, java web archive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Verdana"/>
              <a:buAutoNum type="arabicPeriod"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Configurations: Training Model, Indexes.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TODO: Add soma images on both left and right. Adjust the color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system: BM provisioning, VM provisioning, TFTP server.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Packages: Runtimes, Monitoring agents, Security.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Application: Executables, Nodejs modules, JAR, Shared libraries.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AutoNum type="arabicPeriod"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Data: Indexes, Training Model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71cc7146f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71cc7146f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This is simple, traditional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Single endpoint of server, all traffic goes through the vip.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Well, you can add DSR configuration on the load balancer if you want to get higher throughput.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74301ad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74301ad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Solved problem: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Bittorrent, IPFS?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Review different Kinds of P2P network: Linear network; Star Network; Supervised; Unsupervised.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Determined: The topology is determined, which connect to which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Random: The upstream and downstream is not determined, instead it adjusts automatically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Supervised: Tracker like, a central node manages all the distributed hash table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Verdana"/>
                <a:ea typeface="Verdana"/>
                <a:cs typeface="Verdana"/>
                <a:sym typeface="Verdana"/>
              </a:rPr>
              <a:t>Unsupervised: Each peer learn from each other. (what eBay uses)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a1c5d05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a1c5d05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23733e16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a23733e16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a23733e16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a23733e16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68575" tIns="34275" rIns="68575" bIns="34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/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45" y="-5891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5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-1.docker.i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about:blank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dex.docker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cn-hangzhou.aliyunc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3vtnoaa.mirror.aliyunc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hyperlink" Target="https://mp.weixin.qq.com/s/dGwhhg8FzOxUVmvlyWkN7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OCI Images</a:t>
            </a:r>
            <a:endParaRPr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CN" dirty="0">
                <a:latin typeface="PT Sans"/>
                <a:ea typeface="PT Sans"/>
                <a:cs typeface="PT Sans"/>
                <a:sym typeface="PT Sans"/>
              </a:rPr>
              <a:t>Docker Registry Mirrors</a:t>
            </a:r>
            <a:endParaRPr dirty="0"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Calibri"/>
                <a:ea typeface="Calibri"/>
                <a:cs typeface="Calibri"/>
                <a:sym typeface="Calibri"/>
              </a:rPr>
              <a:t>		</a:t>
            </a:r>
            <a:r>
              <a:rPr lang="zh-CN" sz="1200" dirty="0">
                <a:latin typeface="Consolas"/>
                <a:ea typeface="Consolas"/>
                <a:cs typeface="Consolas"/>
                <a:sym typeface="Consolas"/>
              </a:rPr>
              <a:t>--registry-mirror=https://&lt;your awesome mirror&gt;</a:t>
            </a: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CN" dirty="0">
                <a:latin typeface="PT Sans"/>
                <a:ea typeface="PT Sans"/>
                <a:cs typeface="PT Sans"/>
                <a:sym typeface="PT Sans"/>
              </a:rPr>
              <a:t>Containerd CRI Registry Mirrors</a:t>
            </a:r>
            <a:endParaRPr dirty="0"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[plugins.cri.registry.mirrors]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[plugins.cri.registry.mirrors."docker.io"]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</a:t>
            </a:r>
            <a:r>
              <a:rPr lang="zh-CN" sz="12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https://registry-1.docker.io</a:t>
            </a: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[plugins.cri.registry.mirrors."test.secure-registry.io"]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</a:t>
            </a:r>
            <a:r>
              <a:rPr lang="zh-CN" sz="1200" u="sng" dirty="0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https://HostIP1:Port1</a:t>
            </a: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[plugins.cri.registry.mirrors."test.insecure-registry.io"]</a:t>
            </a:r>
            <a:endParaRPr sz="12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endpoint = ["http://HostIP2:Port2"]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zh-CN" dirty="0">
                <a:latin typeface="PT Sans"/>
                <a:ea typeface="PT Sans"/>
                <a:cs typeface="PT Sans"/>
                <a:sym typeface="PT Sans"/>
              </a:rPr>
              <a:t>Add redirection in your registry</a:t>
            </a:r>
            <a:endParaRPr dirty="0"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DFDaemon</a:t>
            </a:r>
            <a:endParaRPr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778150" y="4217500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docker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89275" y="2266400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30" name="Google Shape;230;p24"/>
          <p:cNvSpPr/>
          <p:nvPr/>
        </p:nvSpPr>
        <p:spPr>
          <a:xfrm>
            <a:off x="789275" y="3241950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dfdaemon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cxnSp>
        <p:nvCxnSpPr>
          <p:cNvPr id="231" name="Google Shape;231;p24"/>
          <p:cNvCxnSpPr/>
          <p:nvPr/>
        </p:nvCxnSpPr>
        <p:spPr>
          <a:xfrm rot="10800000">
            <a:off x="1371100" y="1759500"/>
            <a:ext cx="1500" cy="497700"/>
          </a:xfrm>
          <a:prstGeom prst="straightConnector1">
            <a:avLst/>
          </a:prstGeom>
          <a:noFill/>
          <a:ln w="9525" cap="flat" cmpd="sng">
            <a:solidFill>
              <a:srgbClr val="3D8DCC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2" name="Google Shape;232;p24"/>
          <p:cNvSpPr/>
          <p:nvPr/>
        </p:nvSpPr>
        <p:spPr>
          <a:xfrm>
            <a:off x="820075" y="1342618"/>
            <a:ext cx="1125792" cy="43632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3" name="Google Shape;233;p24"/>
          <p:cNvCxnSpPr>
            <a:stCxn id="230" idx="0"/>
            <a:endCxn id="229" idx="2"/>
          </p:cNvCxnSpPr>
          <p:nvPr/>
        </p:nvCxnSpPr>
        <p:spPr>
          <a:xfrm rot="10800000">
            <a:off x="1382975" y="2754450"/>
            <a:ext cx="0" cy="487500"/>
          </a:xfrm>
          <a:prstGeom prst="straightConnector1">
            <a:avLst/>
          </a:pr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4"/>
          <p:cNvCxnSpPr>
            <a:stCxn id="228" idx="0"/>
            <a:endCxn id="230" idx="2"/>
          </p:cNvCxnSpPr>
          <p:nvPr/>
        </p:nvCxnSpPr>
        <p:spPr>
          <a:xfrm rot="10800000" flipH="1">
            <a:off x="1371850" y="3730000"/>
            <a:ext cx="11100" cy="487500"/>
          </a:xfrm>
          <a:prstGeom prst="straightConnector1">
            <a:avLst/>
          </a:pr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5" name="Google Shape;235;p24"/>
          <p:cNvSpPr/>
          <p:nvPr/>
        </p:nvSpPr>
        <p:spPr>
          <a:xfrm>
            <a:off x="2425850" y="1236150"/>
            <a:ext cx="5940000" cy="3524100"/>
          </a:xfrm>
          <a:prstGeom prst="wedgeRoundRectCallout">
            <a:avLst>
              <a:gd name="adj1" fmla="val -55295"/>
              <a:gd name="adj2" fmla="val 14622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 dirty="0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Reverse Proxy</a:t>
            </a:r>
            <a:endParaRPr sz="1600" b="1" dirty="0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reverseProxy </a:t>
            </a:r>
            <a:r>
              <a:rPr lang="zh-CN" sz="1000" dirty="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:=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httputil.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NewSingleHostReverseProxy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(target)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reverseProxy.Transport = 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NewDFRoundTripper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(reg.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TLSConfig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	reverseProxy.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ServeHTTP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(w, r)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 dirty="0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Delegate to dfget</a:t>
            </a:r>
            <a:endParaRPr sz="1600" b="1" dirty="0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dirty="0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	</a:t>
            </a:r>
            <a:r>
              <a:rPr lang="zh-CN" sz="1000" dirty="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func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zh-CN" sz="1000" dirty="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RoundTrip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Request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 (*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Response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CN" sz="1000" dirty="0">
                <a:solidFill>
                  <a:srgbClr val="E3620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dstPath, err := rt.DFGetter.Download(req)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fileReq, err </a:t>
            </a:r>
            <a:r>
              <a:rPr lang="zh-CN" sz="1000" dirty="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:=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http.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NewRequest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zh-CN" sz="1000" dirty="0">
                <a:solidFill>
                  <a:srgbClr val="032F6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"GET"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zh-CN" sz="1000" dirty="0">
                <a:solidFill>
                  <a:srgbClr val="032F6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"file:///"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+dstPath, </a:t>
            </a:r>
            <a:r>
              <a:rPr lang="zh-CN" sz="1000" dirty="0">
                <a:solidFill>
                  <a:srgbClr val="005CC5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nil</a:t>
            </a: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rt.RoundTripper.RoundTrip(fileReq)</a:t>
            </a:r>
            <a:endParaRPr sz="1000" dirty="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dirty="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b="1" dirty="0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HOW</a:t>
            </a:r>
            <a:endParaRPr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BF52E1-D1D5-5841-8036-BE40679B5C2D}"/>
              </a:ext>
            </a:extLst>
          </p:cNvPr>
          <p:cNvSpPr txBox="1"/>
          <p:nvPr/>
        </p:nvSpPr>
        <p:spPr>
          <a:xfrm>
            <a:off x="939605" y="2571750"/>
            <a:ext cx="682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PT Sans" panose="020B0503020203020204" pitchFamily="34" charset="0"/>
              </a:rPr>
              <a:t>How</a:t>
            </a:r>
            <a:r>
              <a:rPr kumimoji="1" lang="en-US" altLang="zh-CN" sz="2400" b="1" dirty="0">
                <a:latin typeface="PT Sans" panose="020B0503020203020204" pitchFamily="34" charset="0"/>
              </a:rPr>
              <a:t> does Dragonfly participate in pulling images?</a:t>
            </a:r>
            <a:endParaRPr kumimoji="1" lang="zh-CN" altLang="en-US" sz="2400" b="1" dirty="0">
              <a:latin typeface="PT Sans" panose="020B0503020203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What is an Image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4DCDDB-5489-344B-A688-2C7A39E3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527" y="1434657"/>
            <a:ext cx="4102100" cy="299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49FE0A-D76C-4843-B4AD-DA9B19C1FDC0}"/>
              </a:ext>
            </a:extLst>
          </p:cNvPr>
          <p:cNvSpPr txBox="1"/>
          <p:nvPr/>
        </p:nvSpPr>
        <p:spPr>
          <a:xfrm>
            <a:off x="584791" y="1434657"/>
            <a:ext cx="34353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PT Sans" panose="020B0503020203020204" pitchFamily="34" charset="0"/>
              </a:rPr>
              <a:t>Manifest</a:t>
            </a:r>
            <a:r>
              <a:rPr kumimoji="1" lang="en-US" altLang="zh-CN" dirty="0">
                <a:latin typeface="PT Sans" panose="020B0503020203020204" pitchFamily="34" charset="0"/>
              </a:rPr>
              <a:t>: </a:t>
            </a:r>
            <a:r>
              <a:rPr lang="en" altLang="zh-CN" dirty="0">
                <a:latin typeface="PT Sans" panose="020B0503020203020204" pitchFamily="34" charset="0"/>
              </a:rPr>
              <a:t>Image manifests describe the various constituents of a docker image. It can be serialized to JSON format.</a:t>
            </a:r>
            <a:endParaRPr kumimoji="1" lang="en-US" altLang="zh-CN" dirty="0">
              <a:latin typeface="PT Sans" panose="020B0503020203020204" pitchFamily="34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PT Sans" panose="020B05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b="1" dirty="0">
                <a:latin typeface="PT Sans" panose="020B0503020203020204" pitchFamily="34" charset="0"/>
              </a:rPr>
              <a:t>Layer</a:t>
            </a:r>
            <a:r>
              <a:rPr kumimoji="1" lang="en-US" altLang="zh-CN" dirty="0">
                <a:latin typeface="PT Sans" panose="020B0503020203020204" pitchFamily="34" charset="0"/>
              </a:rPr>
              <a:t>: </a:t>
            </a:r>
            <a:r>
              <a:rPr lang="en" altLang="zh-CN" dirty="0">
                <a:latin typeface="PT Sans" panose="020B0503020203020204" pitchFamily="34" charset="0"/>
              </a:rPr>
              <a:t>Layers are stored in the blob portion of the registry, keyed by digest. Pulling a layer is carried out by a standard http request.</a:t>
            </a:r>
            <a:endParaRPr kumimoji="1" lang="en-US" altLang="zh-CN" dirty="0">
              <a:latin typeface="PT Sans" panose="020B0503020203020204" pitchFamily="34" charset="0"/>
            </a:endParaRPr>
          </a:p>
          <a:p>
            <a:endParaRPr kumimoji="1" lang="en-US" altLang="zh-CN" dirty="0">
              <a:latin typeface="PT Sans" panose="020B0503020203020204" pitchFamily="34" charset="0"/>
            </a:endParaRPr>
          </a:p>
          <a:p>
            <a:endParaRPr kumimoji="1" lang="en-US" altLang="zh-CN" dirty="0">
              <a:latin typeface="PT Sans" panose="020B0503020203020204" pitchFamily="34" charset="0"/>
            </a:endParaRPr>
          </a:p>
          <a:p>
            <a:r>
              <a:rPr lang="en" altLang="zh-CN" dirty="0">
                <a:latin typeface="PT Sans" panose="020B0503020203020204" pitchFamily="34" charset="0"/>
              </a:rPr>
              <a:t>The process of pulling an image centers around retrieving these two components.</a:t>
            </a:r>
            <a:endParaRPr kumimoji="1" lang="zh-CN" altLang="en-US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94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Pulling An Image Manifest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222;p23">
            <a:extLst>
              <a:ext uri="{FF2B5EF4-FFF2-40B4-BE49-F238E27FC236}">
                <a16:creationId xmlns:a16="http://schemas.microsoft.com/office/drawing/2014/main" id="{0D70EECE-FF5F-6846-9540-B93247B0B709}"/>
              </a:ext>
            </a:extLst>
          </p:cNvPr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zh-CN" b="1" dirty="0">
                <a:solidFill>
                  <a:srgbClr val="00B050"/>
                </a:solidFill>
                <a:latin typeface="PT Sans"/>
                <a:ea typeface="PT Sans"/>
                <a:cs typeface="PT Sans"/>
                <a:sym typeface="PT Sans"/>
              </a:rPr>
              <a:t>GET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 /v2/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&lt;name&gt;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/manifests/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&lt;reference&gt;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https://</a:t>
            </a:r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index.docker.io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/v2/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library/</a:t>
            </a:r>
            <a:r>
              <a:rPr lang="en-US" sz="900" dirty="0" err="1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busybox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/manifests/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latest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A4B975-38AE-F345-B27A-78C9FAC8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9" y="1602750"/>
            <a:ext cx="6379411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2;p23">
            <a:extLst>
              <a:ext uri="{FF2B5EF4-FFF2-40B4-BE49-F238E27FC236}">
                <a16:creationId xmlns:a16="http://schemas.microsoft.com/office/drawing/2014/main" id="{BD67FE8F-DC79-F94F-87AC-486206CA6A23}"/>
              </a:ext>
            </a:extLst>
          </p:cNvPr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zh-CN" b="1" dirty="0">
                <a:solidFill>
                  <a:srgbClr val="00B050"/>
                </a:solidFill>
                <a:latin typeface="PT Sans"/>
                <a:ea typeface="PT Sans"/>
                <a:cs typeface="PT Sans"/>
                <a:sym typeface="PT Sans"/>
              </a:rPr>
              <a:t>GET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 /v2/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&lt;name&gt;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/blobs/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&lt;digest&gt;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  <a:hlinkClick r:id="rId3"/>
              </a:rPr>
              <a:t>https://index.docker.io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/v2/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library/</a:t>
            </a:r>
            <a:r>
              <a:rPr lang="en-US" sz="900" dirty="0" err="1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busybox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/blobs/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sha256:a3ed95caeb02ffe68cdd9fd84406680ae93d633cb16422d00e8a7c22955b46d4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Pulling An Image Layer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850B-3C7F-FA46-9358-65432D64361E}"/>
              </a:ext>
            </a:extLst>
          </p:cNvPr>
          <p:cNvGrpSpPr/>
          <p:nvPr/>
        </p:nvGrpSpPr>
        <p:grpSpPr>
          <a:xfrm>
            <a:off x="877628" y="1975559"/>
            <a:ext cx="7388744" cy="1954382"/>
            <a:chOff x="1169581" y="2115877"/>
            <a:chExt cx="7388744" cy="19543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15E2E63-3573-0A4C-8156-06BDD3F2D0F9}"/>
                </a:ext>
              </a:extLst>
            </p:cNvPr>
            <p:cNvSpPr txBox="1"/>
            <p:nvPr/>
          </p:nvSpPr>
          <p:spPr>
            <a:xfrm>
              <a:off x="1169581" y="2115878"/>
              <a:ext cx="3600000" cy="1954381"/>
            </a:xfrm>
            <a:prstGeom prst="rect">
              <a:avLst/>
            </a:prstGeom>
            <a:noFill/>
            <a:ln>
              <a:solidFill>
                <a:srgbClr val="999999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HTTP/1.1 </a:t>
              </a:r>
              <a:r>
                <a:rPr kumimoji="1" lang="en" altLang="zh-CN" sz="1100" dirty="0">
                  <a:solidFill>
                    <a:srgbClr val="FF0000"/>
                  </a:solidFill>
                  <a:latin typeface="PT Sans" panose="020B0503020203020204" pitchFamily="34" charset="0"/>
                </a:rPr>
                <a:t>307 Temporary Redirect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Content-Type</a:t>
              </a:r>
              <a:r>
                <a:rPr kumimoji="1" lang="en" altLang="zh-CN" sz="1100" dirty="0">
                  <a:latin typeface="PT Sans" panose="020B0503020203020204" pitchFamily="34" charset="0"/>
                </a:rPr>
                <a:t>: text/html; charset=utf-8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Docker-Distribution-</a:t>
              </a:r>
              <a:r>
                <a:rPr kumimoji="1" lang="en" altLang="zh-CN" sz="1100" dirty="0" err="1">
                  <a:solidFill>
                    <a:srgbClr val="00B050"/>
                  </a:solidFill>
                  <a:latin typeface="PT Sans" panose="020B0503020203020204" pitchFamily="34" charset="0"/>
                </a:rPr>
                <a:t>Api</a:t>
              </a:r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-Version</a:t>
              </a:r>
              <a:r>
                <a:rPr kumimoji="1" lang="en" altLang="zh-CN" sz="1100" dirty="0">
                  <a:latin typeface="PT Sans" panose="020B0503020203020204" pitchFamily="34" charset="0"/>
                </a:rPr>
                <a:t>: registry/2.0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Location</a:t>
              </a:r>
              <a:r>
                <a:rPr kumimoji="1" lang="en" altLang="zh-CN" sz="1100" dirty="0">
                  <a:latin typeface="PT Sans" panose="020B0503020203020204" pitchFamily="34" charset="0"/>
                </a:rPr>
                <a:t>: </a:t>
              </a:r>
              <a:r>
                <a:rPr kumimoji="1" lang="en" altLang="zh-CN" sz="1100" dirty="0">
                  <a:solidFill>
                    <a:srgbClr val="FF0000"/>
                  </a:solidFill>
                  <a:latin typeface="PT Sans" panose="020B0503020203020204" pitchFamily="34" charset="0"/>
                </a:rPr>
                <a:t>https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://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production.cloudflare.docker.com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/registry-v2/docker/registry/v2/blobs/sha256/a3/a3ed95caeb02ffe68cdd9fd84406680ae93d633cb16422d00e8a7c22955b46d4/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data?verify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=1557992361-BQ1w7DnW3SIhRdZR1kaasx91GB8%3D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Date</a:t>
              </a:r>
              <a:r>
                <a:rPr kumimoji="1" lang="en" altLang="zh-CN" sz="1100" dirty="0">
                  <a:latin typeface="PT Sans" panose="020B0503020203020204" pitchFamily="34" charset="0"/>
                </a:rPr>
                <a:t>: Thu, 16 May 2019 06:49:21 GMT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Strict-Transport-Security</a:t>
              </a:r>
              <a:r>
                <a:rPr kumimoji="1" lang="en" altLang="zh-CN" sz="1100" dirty="0">
                  <a:latin typeface="PT Sans" panose="020B0503020203020204" pitchFamily="34" charset="0"/>
                </a:rPr>
                <a:t>: max-age=31536000</a:t>
              </a:r>
              <a:endParaRPr kumimoji="1" lang="zh-CN" altLang="en-US" sz="1100" dirty="0">
                <a:latin typeface="PT Sans" panose="020B0503020203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C4C004A-AB68-D942-9558-61E77E56AB48}"/>
                </a:ext>
              </a:extLst>
            </p:cNvPr>
            <p:cNvSpPr txBox="1"/>
            <p:nvPr/>
          </p:nvSpPr>
          <p:spPr>
            <a:xfrm>
              <a:off x="4958325" y="2115877"/>
              <a:ext cx="3600000" cy="1954381"/>
            </a:xfrm>
            <a:prstGeom prst="rect">
              <a:avLst/>
            </a:prstGeom>
            <a:noFill/>
            <a:ln>
              <a:solidFill>
                <a:srgbClr val="999999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HTTP/2 200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date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Thu, 16 May 2019 06:51:27 GMT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content-type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application/octet-stream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content-length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32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accept-ranges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bytes</a:t>
              </a:r>
            </a:p>
            <a:p>
              <a:r>
                <a:rPr kumimoji="1" lang="en" altLang="zh-CN" sz="1100" dirty="0" err="1">
                  <a:solidFill>
                    <a:srgbClr val="00B050"/>
                  </a:solidFill>
                  <a:latin typeface="PT Sans" panose="020B0503020203020204" pitchFamily="34" charset="0"/>
                </a:rPr>
                <a:t>etag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"54a01009f17bdb7ec1dd1cb427244304"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last-modified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Sat, 14 Nov 2015 09:09:44 GMT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…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…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…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server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cloudflare</a:t>
              </a:r>
              <a:endParaRPr kumimoji="1" lang="zh-CN" altLang="en-US" sz="1100" dirty="0">
                <a:solidFill>
                  <a:schemeClr val="tx1"/>
                </a:solidFill>
                <a:latin typeface="PT Sans" panose="020B0503020203020204" pitchFamily="34" charset="0"/>
              </a:endParaRPr>
            </a:p>
          </p:txBody>
        </p:sp>
        <p:cxnSp>
          <p:nvCxnSpPr>
            <p:cNvPr id="8" name="肘形连接符 7">
              <a:extLst>
                <a:ext uri="{FF2B5EF4-FFF2-40B4-BE49-F238E27FC236}">
                  <a16:creationId xmlns:a16="http://schemas.microsoft.com/office/drawing/2014/main" id="{B62A543C-FFFA-7B4B-B5DA-6D5FB4D2AE7A}"/>
                </a:ext>
              </a:extLst>
            </p:cNvPr>
            <p:cNvCxnSpPr>
              <a:stCxn id="2" idx="3"/>
              <a:endCxn id="6" idx="0"/>
            </p:cNvCxnSpPr>
            <p:nvPr/>
          </p:nvCxnSpPr>
          <p:spPr>
            <a:xfrm flipV="1">
              <a:off x="4769581" y="2115877"/>
              <a:ext cx="1988744" cy="977192"/>
            </a:xfrm>
            <a:prstGeom prst="bentConnector4">
              <a:avLst>
                <a:gd name="adj1" fmla="val 4745"/>
                <a:gd name="adj2" fmla="val 1233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961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2;p23">
            <a:extLst>
              <a:ext uri="{FF2B5EF4-FFF2-40B4-BE49-F238E27FC236}">
                <a16:creationId xmlns:a16="http://schemas.microsoft.com/office/drawing/2014/main" id="{BD67FE8F-DC79-F94F-87AC-486206CA6A23}"/>
              </a:ext>
            </a:extLst>
          </p:cNvPr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buSzPts val="1400"/>
            </a:pPr>
            <a:r>
              <a:rPr lang="en-US" altLang="zh-CN" b="1" dirty="0">
                <a:solidFill>
                  <a:srgbClr val="00B050"/>
                </a:solidFill>
                <a:latin typeface="PT Sans"/>
                <a:ea typeface="PT Sans"/>
                <a:cs typeface="PT Sans"/>
                <a:sym typeface="PT Sans"/>
              </a:rPr>
              <a:t>GET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 /v2/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&lt;name&gt;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/blobs/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&lt;digest&gt;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  <a:hlinkClick r:id="rId3"/>
              </a:rPr>
              <a:t>https://registry.cn-hangzhou.aliyuncs.com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/v2/</a:t>
            </a:r>
            <a:r>
              <a:rPr lang="en-US" sz="900" dirty="0" err="1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dragonflyoss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/</a:t>
            </a:r>
            <a:r>
              <a:rPr lang="en-US" sz="900" dirty="0" err="1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supernode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/blobs/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sha256:a3ed95caeb02ffe68cdd9fd84406680ae93d633cb16422d00e8a7c22955b46d4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Pulling An Image Layer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9BD850B-3C7F-FA46-9358-65432D64361E}"/>
              </a:ext>
            </a:extLst>
          </p:cNvPr>
          <p:cNvGrpSpPr/>
          <p:nvPr/>
        </p:nvGrpSpPr>
        <p:grpSpPr>
          <a:xfrm>
            <a:off x="877628" y="1975559"/>
            <a:ext cx="7388744" cy="1954382"/>
            <a:chOff x="1169581" y="2115877"/>
            <a:chExt cx="7388744" cy="1954382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815E2E63-3573-0A4C-8156-06BDD3F2D0F9}"/>
                </a:ext>
              </a:extLst>
            </p:cNvPr>
            <p:cNvSpPr txBox="1"/>
            <p:nvPr/>
          </p:nvSpPr>
          <p:spPr>
            <a:xfrm>
              <a:off x="1169581" y="2115878"/>
              <a:ext cx="3600000" cy="1954381"/>
            </a:xfrm>
            <a:prstGeom prst="rect">
              <a:avLst/>
            </a:prstGeom>
            <a:noFill/>
            <a:ln>
              <a:solidFill>
                <a:srgbClr val="999999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HTTP/2 </a:t>
              </a:r>
              <a:r>
                <a:rPr kumimoji="1" lang="en" altLang="zh-CN" sz="1100" dirty="0">
                  <a:solidFill>
                    <a:srgbClr val="FF0000"/>
                  </a:solidFill>
                  <a:latin typeface="PT Sans" panose="020B0503020203020204" pitchFamily="34" charset="0"/>
                </a:rPr>
                <a:t>307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content-type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application/octet-stream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docker-distribution-</a:t>
              </a:r>
              <a:r>
                <a:rPr kumimoji="1" lang="en" altLang="zh-CN" sz="1100" dirty="0" err="1">
                  <a:solidFill>
                    <a:srgbClr val="00B050"/>
                  </a:solidFill>
                  <a:latin typeface="PT Sans" panose="020B0503020203020204" pitchFamily="34" charset="0"/>
                </a:rPr>
                <a:t>api</a:t>
              </a:r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-version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registry/2.0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location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</a:t>
              </a:r>
              <a:r>
                <a:rPr kumimoji="1" lang="en" altLang="zh-CN" sz="1100" dirty="0">
                  <a:solidFill>
                    <a:srgbClr val="FF0000"/>
                  </a:solidFill>
                  <a:latin typeface="PT Sans" panose="020B0503020203020204" pitchFamily="34" charset="0"/>
                </a:rPr>
                <a:t>http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://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aliregistry.oss-cn-hangzhou.aliyuncs.com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/docker/registry/v2/blobs/sha256/a3/a3ed95caeb02ffe68cdd9fd84406680ae93d633cb16422d00e8a7c22955b46d4/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data?Expires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=1557992474&amp;OSSAccessKeyId=Ygxs2RciveEJoGFt&amp;Signature=UDuwVj5utOIzCfPoMZtKKly0ngQ%3D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content-length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0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date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Thu, 16 May 2019 07:21:14 GMT</a:t>
              </a:r>
              <a:endParaRPr kumimoji="1" lang="zh-CN" altLang="en-US" sz="1100" dirty="0">
                <a:solidFill>
                  <a:schemeClr val="tx1"/>
                </a:solidFill>
                <a:latin typeface="PT Sans" panose="020B0503020203020204" pitchFamily="34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C4C004A-AB68-D942-9558-61E77E56AB48}"/>
                </a:ext>
              </a:extLst>
            </p:cNvPr>
            <p:cNvSpPr txBox="1"/>
            <p:nvPr/>
          </p:nvSpPr>
          <p:spPr>
            <a:xfrm>
              <a:off x="4958325" y="2115877"/>
              <a:ext cx="3600000" cy="1954381"/>
            </a:xfrm>
            <a:prstGeom prst="rect">
              <a:avLst/>
            </a:prstGeom>
            <a:noFill/>
            <a:ln>
              <a:solidFill>
                <a:srgbClr val="999999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HTTP/1.1 200 OK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Date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Thu, 16 May 2019 07:23:13 GMT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Content-Type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application/octet-stream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Content-Length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32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Accept-Ranges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bytes</a:t>
              </a:r>
            </a:p>
            <a:p>
              <a:r>
                <a:rPr kumimoji="1" lang="en" altLang="zh-CN" sz="1100" dirty="0" err="1">
                  <a:solidFill>
                    <a:srgbClr val="00B050"/>
                  </a:solidFill>
                  <a:latin typeface="PT Sans" panose="020B0503020203020204" pitchFamily="34" charset="0"/>
                </a:rPr>
                <a:t>ETag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"54A01009F17BDB7EC1DD1CB427244304"</a:t>
              </a:r>
            </a:p>
            <a:p>
              <a:r>
                <a:rPr kumimoji="1" lang="en" altLang="zh-CN" sz="1100" dirty="0">
                  <a:solidFill>
                    <a:srgbClr val="00B050"/>
                  </a:solidFill>
                  <a:latin typeface="PT Sans" panose="020B0503020203020204" pitchFamily="34" charset="0"/>
                </a:rPr>
                <a:t>Last-Modified</a:t>
              </a:r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: Thu, 10 Sep 2015 13:10:49 GMT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…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...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…</a:t>
              </a:r>
            </a:p>
            <a:p>
              <a:r>
                <a:rPr kumimoji="1" lang="en" altLang="zh-CN" sz="1100" dirty="0">
                  <a:solidFill>
                    <a:schemeClr val="tx1"/>
                  </a:solidFill>
                  <a:latin typeface="PT Sans" panose="020B0503020203020204" pitchFamily="34" charset="0"/>
                </a:rPr>
                <a:t>Server: </a:t>
              </a:r>
              <a:r>
                <a:rPr kumimoji="1" lang="en" altLang="zh-CN" sz="1100" dirty="0" err="1">
                  <a:solidFill>
                    <a:schemeClr val="tx1"/>
                  </a:solidFill>
                  <a:latin typeface="PT Sans" panose="020B0503020203020204" pitchFamily="34" charset="0"/>
                </a:rPr>
                <a:t>AliyunOSS</a:t>
              </a:r>
              <a:endPara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endParaRPr>
            </a:p>
          </p:txBody>
        </p:sp>
        <p:cxnSp>
          <p:nvCxnSpPr>
            <p:cNvPr id="8" name="肘形连接符 7">
              <a:extLst>
                <a:ext uri="{FF2B5EF4-FFF2-40B4-BE49-F238E27FC236}">
                  <a16:creationId xmlns:a16="http://schemas.microsoft.com/office/drawing/2014/main" id="{B62A543C-FFFA-7B4B-B5DA-6D5FB4D2AE7A}"/>
                </a:ext>
              </a:extLst>
            </p:cNvPr>
            <p:cNvCxnSpPr>
              <a:stCxn id="2" idx="3"/>
              <a:endCxn id="6" idx="0"/>
            </p:cNvCxnSpPr>
            <p:nvPr/>
          </p:nvCxnSpPr>
          <p:spPr>
            <a:xfrm flipV="1">
              <a:off x="4769581" y="2115877"/>
              <a:ext cx="1988744" cy="977192"/>
            </a:xfrm>
            <a:prstGeom prst="bentConnector4">
              <a:avLst>
                <a:gd name="adj1" fmla="val 4745"/>
                <a:gd name="adj2" fmla="val 123394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6425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2;p23">
            <a:extLst>
              <a:ext uri="{FF2B5EF4-FFF2-40B4-BE49-F238E27FC236}">
                <a16:creationId xmlns:a16="http://schemas.microsoft.com/office/drawing/2014/main" id="{BD67FE8F-DC79-F94F-87AC-486206CA6A23}"/>
              </a:ext>
            </a:extLst>
          </p:cNvPr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>
              <a:buSzPts val="1400"/>
            </a:pPr>
            <a:r>
              <a:rPr lang="en-US" altLang="zh-CN" b="1" dirty="0">
                <a:solidFill>
                  <a:srgbClr val="00B050"/>
                </a:solidFill>
                <a:latin typeface="PT Sans"/>
                <a:ea typeface="PT Sans"/>
                <a:cs typeface="PT Sans"/>
                <a:sym typeface="PT Sans"/>
              </a:rPr>
              <a:t>GET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 /v2/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&lt;name&gt;</a:t>
            </a:r>
            <a:r>
              <a:rPr lang="en-US" altLang="zh-CN" b="1" dirty="0">
                <a:latin typeface="PT Sans"/>
                <a:ea typeface="PT Sans"/>
                <a:cs typeface="PT Sans"/>
                <a:sym typeface="PT Sans"/>
              </a:rPr>
              <a:t>/blobs/</a:t>
            </a:r>
            <a:r>
              <a:rPr lang="en-US" altLang="zh-CN" b="1" dirty="0">
                <a:solidFill>
                  <a:srgbClr val="FF0000"/>
                </a:solidFill>
                <a:latin typeface="PT Sans"/>
                <a:ea typeface="PT Sans"/>
                <a:cs typeface="PT Sans"/>
                <a:sym typeface="PT Sans"/>
              </a:rPr>
              <a:t>&lt;digest&gt;</a:t>
            </a: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altLang="zh-CN" dirty="0">
              <a:solidFill>
                <a:srgbClr val="FF0000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endParaRPr lang="en-US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1100" b="1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  <a:hlinkClick r:id="rId3"/>
              </a:rPr>
              <a:t>https://h3vtnoaa.mirror.aliyuncs.com</a:t>
            </a:r>
            <a:endParaRPr lang="en-US" sz="1100" b="1" dirty="0">
              <a:solidFill>
                <a:schemeClr val="bg1">
                  <a:lumMod val="50000"/>
                </a:schemeClr>
              </a:solidFill>
              <a:latin typeface="PT Sans"/>
              <a:ea typeface="Calibri"/>
              <a:cs typeface="Calibri"/>
              <a:sym typeface="PT Sans"/>
            </a:endParaRPr>
          </a:p>
          <a:p>
            <a:pPr marL="139700" lvl="0" algn="ctr">
              <a:buSzPts val="1400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/v2/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library/</a:t>
            </a:r>
            <a:r>
              <a:rPr lang="en-US" sz="900" dirty="0" err="1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busybox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  <a:latin typeface="PT Sans"/>
                <a:ea typeface="Calibri"/>
                <a:cs typeface="Calibri"/>
                <a:sym typeface="PT Sans"/>
              </a:rPr>
              <a:t>/blobs/</a:t>
            </a:r>
            <a:r>
              <a:rPr lang="en-US" sz="900" dirty="0">
                <a:solidFill>
                  <a:srgbClr val="FF0000"/>
                </a:solidFill>
                <a:latin typeface="PT Sans"/>
                <a:ea typeface="Calibri"/>
                <a:cs typeface="Calibri"/>
                <a:sym typeface="PT Sans"/>
              </a:rPr>
              <a:t>sha256:a3ed95caeb02ffe68cdd9fd84406680ae93d633cb16422d00e8a7c22955b46d4</a:t>
            </a:r>
            <a:endParaRPr sz="9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Pulling An Image Layer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C4C004A-AB68-D942-9558-61E77E56AB48}"/>
              </a:ext>
            </a:extLst>
          </p:cNvPr>
          <p:cNvSpPr txBox="1"/>
          <p:nvPr/>
        </p:nvSpPr>
        <p:spPr>
          <a:xfrm>
            <a:off x="972000" y="2144836"/>
            <a:ext cx="7200000" cy="1615827"/>
          </a:xfrm>
          <a:prstGeom prst="rect">
            <a:avLst/>
          </a:prstGeom>
          <a:noFill/>
          <a:ln>
            <a:solidFill>
              <a:srgbClr val="999999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HTTP/2 200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accept-ranges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bytes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cache-control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max-age=31536000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content-type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application/octet-stream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docker-content-digest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sha256:a3ed95caeb02ffe68cdd9fd84406680ae93d633cb16422d00e8a7c22955b46d4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docker-distribution-</a:t>
            </a:r>
            <a:r>
              <a:rPr kumimoji="1" lang="en" altLang="zh-CN" sz="1100" dirty="0" err="1">
                <a:solidFill>
                  <a:srgbClr val="00B050"/>
                </a:solidFill>
                <a:latin typeface="PT Sans" panose="020B0503020203020204" pitchFamily="34" charset="0"/>
              </a:rPr>
              <a:t>api</a:t>
            </a:r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-version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registry/2.0</a:t>
            </a:r>
          </a:p>
          <a:p>
            <a:r>
              <a:rPr kumimoji="1" lang="en" altLang="zh-CN" sz="1100" dirty="0" err="1">
                <a:solidFill>
                  <a:srgbClr val="00B050"/>
                </a:solidFill>
                <a:latin typeface="PT Sans" panose="020B0503020203020204" pitchFamily="34" charset="0"/>
              </a:rPr>
              <a:t>etag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"sha256:a3ed95caeb02ffe68cdd9fd84406680ae93d633cb16422d00e8a7c22955b46d4"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content-length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32</a:t>
            </a:r>
          </a:p>
          <a:p>
            <a:r>
              <a:rPr kumimoji="1" lang="en" altLang="zh-CN" sz="1100" dirty="0">
                <a:solidFill>
                  <a:srgbClr val="00B050"/>
                </a:solidFill>
                <a:latin typeface="PT Sans" panose="020B0503020203020204" pitchFamily="34" charset="0"/>
              </a:rPr>
              <a:t>date</a:t>
            </a:r>
            <a:r>
              <a:rPr kumimoji="1" lang="en" altLang="zh-CN" sz="1100" dirty="0">
                <a:solidFill>
                  <a:schemeClr val="tx1"/>
                </a:solidFill>
                <a:latin typeface="PT Sans" panose="020B0503020203020204" pitchFamily="34" charset="0"/>
              </a:rPr>
              <a:t>: Thu, 16 May 2019 07:12:56 GMT</a:t>
            </a:r>
            <a:endParaRPr kumimoji="1" lang="zh-CN" altLang="en-US" sz="1100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294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/>
            <a:r>
              <a:rPr lang="en-US" altLang="zh-CN" b="1" dirty="0">
                <a:solidFill>
                  <a:schemeClr val="bg1"/>
                </a:solidFill>
                <a:latin typeface="PT Sans" panose="020B0503020203020204" pitchFamily="34" charset="0"/>
                <a:cs typeface="Arial" panose="020B0604020202020204" pitchFamily="34" charset="0"/>
              </a:rPr>
              <a:t>Pulling An Image by Dragonfly</a:t>
            </a:r>
            <a:endParaRPr b="1" dirty="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BF52E1-D1D5-5841-8036-BE40679B5C2D}"/>
              </a:ext>
            </a:extLst>
          </p:cNvPr>
          <p:cNvSpPr txBox="1"/>
          <p:nvPr/>
        </p:nvSpPr>
        <p:spPr>
          <a:xfrm>
            <a:off x="2770234" y="2571750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tx1"/>
                </a:solidFill>
                <a:latin typeface="PT Sans" panose="020B0503020203020204" pitchFamily="34" charset="0"/>
              </a:rPr>
              <a:t>Individual Layer Files</a:t>
            </a:r>
            <a:endParaRPr kumimoji="1" lang="zh-CN" altLang="en-US" sz="2400" b="1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247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PT Sans" panose="020B0503020203020204" pitchFamily="34" charset="0"/>
                <a:cs typeface="Arial" panose="020B0604020202020204" pitchFamily="34" charset="0"/>
              </a:rPr>
              <a:t>Pulling An Image by Dragonfly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106D83-70F4-2645-BACC-E2DCAEC1D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819" y="976887"/>
            <a:ext cx="4935206" cy="4093052"/>
          </a:xfrm>
          <a:prstGeom prst="rect">
            <a:avLst/>
          </a:prstGeom>
        </p:spPr>
      </p:pic>
      <p:sp>
        <p:nvSpPr>
          <p:cNvPr id="4" name="文档 3">
            <a:extLst>
              <a:ext uri="{FF2B5EF4-FFF2-40B4-BE49-F238E27FC236}">
                <a16:creationId xmlns:a16="http://schemas.microsoft.com/office/drawing/2014/main" id="{9D377086-7355-A647-8712-C0D750DA0BE3}"/>
              </a:ext>
            </a:extLst>
          </p:cNvPr>
          <p:cNvSpPr>
            <a:spLocks noChangeAspect="1"/>
          </p:cNvSpPr>
          <p:nvPr/>
        </p:nvSpPr>
        <p:spPr>
          <a:xfrm>
            <a:off x="5199270" y="2179584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5" name="文档 4">
            <a:extLst>
              <a:ext uri="{FF2B5EF4-FFF2-40B4-BE49-F238E27FC236}">
                <a16:creationId xmlns:a16="http://schemas.microsoft.com/office/drawing/2014/main" id="{51827B21-7EBF-6B4C-8A1A-2253F89EE98B}"/>
              </a:ext>
            </a:extLst>
          </p:cNvPr>
          <p:cNvSpPr>
            <a:spLocks noChangeAspect="1"/>
          </p:cNvSpPr>
          <p:nvPr/>
        </p:nvSpPr>
        <p:spPr>
          <a:xfrm>
            <a:off x="7254447" y="2165693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6" name="文档 5">
            <a:extLst>
              <a:ext uri="{FF2B5EF4-FFF2-40B4-BE49-F238E27FC236}">
                <a16:creationId xmlns:a16="http://schemas.microsoft.com/office/drawing/2014/main" id="{D6244AE9-75FC-4A47-A5E3-1E3AB2DCF5EC}"/>
              </a:ext>
            </a:extLst>
          </p:cNvPr>
          <p:cNvSpPr>
            <a:spLocks noChangeAspect="1"/>
          </p:cNvSpPr>
          <p:nvPr/>
        </p:nvSpPr>
        <p:spPr>
          <a:xfrm>
            <a:off x="5668455" y="1377227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7" name="文档 6">
            <a:extLst>
              <a:ext uri="{FF2B5EF4-FFF2-40B4-BE49-F238E27FC236}">
                <a16:creationId xmlns:a16="http://schemas.microsoft.com/office/drawing/2014/main" id="{B014495A-D095-7542-AE7A-DD8171D47703}"/>
              </a:ext>
            </a:extLst>
          </p:cNvPr>
          <p:cNvSpPr>
            <a:spLocks noChangeAspect="1"/>
          </p:cNvSpPr>
          <p:nvPr/>
        </p:nvSpPr>
        <p:spPr>
          <a:xfrm>
            <a:off x="6616493" y="1321920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8" name="文档 7">
            <a:extLst>
              <a:ext uri="{FF2B5EF4-FFF2-40B4-BE49-F238E27FC236}">
                <a16:creationId xmlns:a16="http://schemas.microsoft.com/office/drawing/2014/main" id="{D2FA878F-31E7-D145-A009-19F5791B4137}"/>
              </a:ext>
            </a:extLst>
          </p:cNvPr>
          <p:cNvSpPr>
            <a:spLocks noChangeAspect="1"/>
          </p:cNvSpPr>
          <p:nvPr/>
        </p:nvSpPr>
        <p:spPr>
          <a:xfrm rot="3265220">
            <a:off x="4954535" y="2339408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9" name="文档 8">
            <a:extLst>
              <a:ext uri="{FF2B5EF4-FFF2-40B4-BE49-F238E27FC236}">
                <a16:creationId xmlns:a16="http://schemas.microsoft.com/office/drawing/2014/main" id="{88512393-8891-5D42-B50B-37A5A53B6FF8}"/>
              </a:ext>
            </a:extLst>
          </p:cNvPr>
          <p:cNvSpPr>
            <a:spLocks noChangeAspect="1"/>
          </p:cNvSpPr>
          <p:nvPr/>
        </p:nvSpPr>
        <p:spPr>
          <a:xfrm rot="13892311">
            <a:off x="5959730" y="3443114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0" name="文档 9">
            <a:extLst>
              <a:ext uri="{FF2B5EF4-FFF2-40B4-BE49-F238E27FC236}">
                <a16:creationId xmlns:a16="http://schemas.microsoft.com/office/drawing/2014/main" id="{52FCC8D1-E742-7E40-A9AC-EB4DF8737D30}"/>
              </a:ext>
            </a:extLst>
          </p:cNvPr>
          <p:cNvSpPr>
            <a:spLocks noChangeAspect="1"/>
          </p:cNvSpPr>
          <p:nvPr/>
        </p:nvSpPr>
        <p:spPr>
          <a:xfrm rot="19429465">
            <a:off x="7442987" y="2362909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1" name="文档 10">
            <a:extLst>
              <a:ext uri="{FF2B5EF4-FFF2-40B4-BE49-F238E27FC236}">
                <a16:creationId xmlns:a16="http://schemas.microsoft.com/office/drawing/2014/main" id="{90BA1B47-EA07-3C49-908C-E75C8A0521BF}"/>
              </a:ext>
            </a:extLst>
          </p:cNvPr>
          <p:cNvSpPr>
            <a:spLocks noChangeAspect="1"/>
          </p:cNvSpPr>
          <p:nvPr/>
        </p:nvSpPr>
        <p:spPr>
          <a:xfrm rot="7942622">
            <a:off x="6385986" y="3486636"/>
            <a:ext cx="81000" cy="81000"/>
          </a:xfrm>
          <a:prstGeom prst="flowChartDocument">
            <a:avLst/>
          </a:prstGeom>
          <a:solidFill>
            <a:srgbClr val="92D050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5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84653BB-7C28-3640-B91E-FBF0CD4E000D}"/>
              </a:ext>
            </a:extLst>
          </p:cNvPr>
          <p:cNvSpPr txBox="1"/>
          <p:nvPr/>
        </p:nvSpPr>
        <p:spPr>
          <a:xfrm>
            <a:off x="435519" y="1636168"/>
            <a:ext cx="37932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Pull image from node proxy(</a:t>
            </a:r>
            <a:r>
              <a:rPr kumimoji="1" lang="en-US" altLang="zh-CN" sz="1350" dirty="0" err="1">
                <a:latin typeface="PT Sans" panose="020B0503020203020204" pitchFamily="34" charset="0"/>
              </a:rPr>
              <a:t>dfdaemon</a:t>
            </a:r>
            <a:r>
              <a:rPr kumimoji="1" lang="en-US" altLang="zh-CN" sz="1350" dirty="0">
                <a:latin typeface="PT Sans" panose="020B0503020203020204" pitchFamily="34" charset="0"/>
              </a:rPr>
              <a:t>)</a:t>
            </a:r>
          </a:p>
          <a:p>
            <a:pPr marL="257175" indent="-257175">
              <a:buAutoNum type="arabicPeriod"/>
            </a:pP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Send pulling requests to </a:t>
            </a:r>
            <a:r>
              <a:rPr kumimoji="1" lang="en-US" altLang="zh-CN" sz="1350" dirty="0" err="1">
                <a:latin typeface="PT Sans" panose="020B0503020203020204" pitchFamily="34" charset="0"/>
              </a:rPr>
              <a:t>SuperNode</a:t>
            </a: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Cache image layer from Registry if non-exist</a:t>
            </a:r>
          </a:p>
          <a:p>
            <a:pPr marL="257175" indent="-257175">
              <a:buAutoNum type="arabicPeriod"/>
            </a:pP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Reply to node peers which have blocks</a:t>
            </a:r>
          </a:p>
          <a:p>
            <a:pPr marL="257175" indent="-257175">
              <a:buAutoNum type="arabicPeriod"/>
            </a:pP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Transport blocks among all peers</a:t>
            </a:r>
          </a:p>
          <a:p>
            <a:pPr marL="257175" indent="-257175">
              <a:buAutoNum type="arabicPeriod"/>
            </a:pPr>
            <a:endParaRPr kumimoji="1" lang="en-US" altLang="zh-CN" sz="1350" dirty="0">
              <a:latin typeface="PT Sans" panose="020B0503020203020204" pitchFamily="34" charset="0"/>
            </a:endParaRPr>
          </a:p>
          <a:p>
            <a:pPr marL="257175" indent="-257175">
              <a:buAutoNum type="arabicPeriod"/>
            </a:pPr>
            <a:r>
              <a:rPr kumimoji="1" lang="en-US" altLang="zh-CN" sz="1350" dirty="0">
                <a:latin typeface="PT Sans" panose="020B0503020203020204" pitchFamily="34" charset="0"/>
              </a:rPr>
              <a:t>Finish whole pulling when all blocks downloaded</a:t>
            </a:r>
            <a:endParaRPr kumimoji="1" lang="zh-CN" altLang="en-US" sz="1350" dirty="0"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9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7 L 0.21185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3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91 0.00046 L -0.21224 0.00092 " pathEditMode="fixed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2" y="3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1341 0.01621 -0.02682 0.03241 -0.03789 0.04861 C -0.04909 0.06505 -0.05963 0.0831 -0.06692 0.09746 C -0.07422 0.11181 -0.08138 0.13496 -0.08138 0.13496 L -0.08138 0.13496 " pathEditMode="relative" ptsTypes="AAA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5 2.96296E-6 C 0.01797 0.01805 0.0336 0.03611 0.04662 0.05301 C 0.05964 0.0699 0.07201 0.08796 0.08047 0.10185 C 0.08894 0.11574 0.09323 0.12592 0.09753 0.13634 " pathEditMode="relative" rAng="0" ptsTypes="AAAA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3" y="68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2 0.00046 L 0.1082 0.1891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94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-0.11432 -0.190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7" y="-95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-0.11914 0.1919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956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46 L 0.11732 -0.1893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-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/>
        </p:nvSpPr>
        <p:spPr>
          <a:xfrm>
            <a:off x="3533625" y="1670625"/>
            <a:ext cx="5335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 dirty="0">
                <a:latin typeface="Verdana"/>
                <a:ea typeface="Verdana"/>
                <a:cs typeface="Verdana"/>
                <a:sym typeface="Verdana"/>
              </a:rPr>
              <a:t>Dragonfly: Deep Dive</a:t>
            </a:r>
            <a:endParaRPr sz="3600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Verdana"/>
              <a:ea typeface="Verdana"/>
              <a:cs typeface="Verdana"/>
              <a:sym typeface="Verdana"/>
            </a:endParaRPr>
          </a:p>
          <a:p>
            <a:r>
              <a:rPr lang="en" altLang="zh-CN" dirty="0">
                <a:latin typeface="Verdana"/>
                <a:ea typeface="Verdana"/>
                <a:cs typeface="Verdana"/>
                <a:sym typeface="Verdana"/>
              </a:rPr>
              <a:t>Haibing Zhou, eBay</a:t>
            </a:r>
            <a:endParaRPr lang="en-US" altLang="zh-CN" dirty="0"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Verdana"/>
                <a:ea typeface="Verdana"/>
                <a:cs typeface="Verdana"/>
                <a:sym typeface="Verdana"/>
              </a:rPr>
              <a:t>Jing Zhang, Alibaba</a:t>
            </a:r>
            <a:endParaRPr dirty="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22;p23">
            <a:extLst>
              <a:ext uri="{FF2B5EF4-FFF2-40B4-BE49-F238E27FC236}">
                <a16:creationId xmlns:a16="http://schemas.microsoft.com/office/drawing/2014/main" id="{BD67FE8F-DC79-F94F-87AC-486206CA6A23}"/>
              </a:ext>
            </a:extLst>
          </p:cNvPr>
          <p:cNvSpPr txBox="1"/>
          <p:nvPr/>
        </p:nvSpPr>
        <p:spPr>
          <a:xfrm>
            <a:off x="785250" y="1339950"/>
            <a:ext cx="7573500" cy="32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Deployment of Dragonfly</a:t>
            </a:r>
          </a:p>
          <a:p>
            <a:pPr marL="139700" lvl="1">
              <a:buSzPts val="1400"/>
            </a:pPr>
            <a:endParaRPr lang="en-US" altLang="zh-CN" dirty="0">
              <a:solidFill>
                <a:schemeClr val="tx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25450" lvl="0" indent="-285750">
              <a:buSzPts val="14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/>
                </a:solidFill>
                <a:latin typeface="PT Sans"/>
                <a:ea typeface="PT Sans"/>
                <a:cs typeface="PT Sans"/>
                <a:sym typeface="PT Sans"/>
              </a:rPr>
              <a:t>Usage of Dragonfly</a:t>
            </a: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ea typeface="Century Gothic"/>
                <a:cs typeface="Century Gothic"/>
                <a:sym typeface="Century Gothic"/>
              </a:rPr>
              <a:t>download a file using </a:t>
            </a:r>
            <a:r>
              <a:rPr lang="en-US" altLang="zh-CN" dirty="0" err="1">
                <a:solidFill>
                  <a:schemeClr val="dk1"/>
                </a:solidFill>
                <a:latin typeface="PT Sans" panose="020B0503020203020204" pitchFamily="34" charset="0"/>
                <a:ea typeface="Century Gothic"/>
                <a:cs typeface="Century Gothic"/>
                <a:sym typeface="Century Gothic"/>
              </a:rPr>
              <a:t>dfget</a:t>
            </a: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ea typeface="Century Gothic"/>
                <a:cs typeface="Century Gothic"/>
                <a:sym typeface="Century Gothic"/>
              </a:rPr>
              <a:t> directly</a:t>
            </a: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ea typeface="Century Gothic"/>
                <a:cs typeface="Century Gothic"/>
                <a:sym typeface="Century Gothic"/>
              </a:rPr>
              <a:t>download a file through proxy</a:t>
            </a: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sym typeface="Century Gothic"/>
              </a:rPr>
              <a:t>pull an image through registry-mirror</a:t>
            </a: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sym typeface="Century Gothic"/>
              </a:rPr>
              <a:t>pull an image through HTTP_PROXY</a:t>
            </a:r>
            <a:endParaRPr lang="en-US" altLang="zh-CN" dirty="0">
              <a:latin typeface="PT Sans" panose="020B0503020203020204" pitchFamily="34" charset="0"/>
              <a:sym typeface="Century Gothic"/>
            </a:endParaRP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dk1"/>
                </a:solidFill>
                <a:latin typeface="PT Sans" panose="020B0503020203020204" pitchFamily="34" charset="0"/>
                <a:sym typeface="Century Gothic"/>
              </a:rPr>
              <a:t>pull an image through HTTPS_PROXY</a:t>
            </a:r>
            <a:endParaRPr lang="en-US" altLang="zh-CN" dirty="0">
              <a:latin typeface="PT Sans" panose="020B0503020203020204" pitchFamily="34" charset="0"/>
              <a:sym typeface="Century Gothic"/>
            </a:endParaRPr>
          </a:p>
          <a:p>
            <a:pPr marL="1295400" lvl="2" indent="-285750">
              <a:lnSpc>
                <a:spcPct val="115000"/>
              </a:lnSpc>
              <a:buSzPts val="2100"/>
              <a:buFont typeface="Arial" panose="020B0604020202020204" pitchFamily="34" charset="0"/>
              <a:buChar char="•"/>
            </a:pPr>
            <a:endParaRPr lang="en-US" altLang="zh-CN" dirty="0">
              <a:latin typeface="PT Sans" panose="020B0503020203020204" pitchFamily="34" charset="0"/>
              <a:sym typeface="Century Gothic"/>
            </a:endParaRPr>
          </a:p>
        </p:txBody>
      </p:sp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DEMO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06634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ROADMAP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CE6EDE2-EF0E-874C-A22B-CA55D1EAE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77" y="988309"/>
            <a:ext cx="613743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7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FF"/>
                </a:solidFill>
                <a:latin typeface="PT Sans" panose="020B0503020203020204" pitchFamily="34" charset="0"/>
                <a:ea typeface="Verdana"/>
                <a:cs typeface="Verdana"/>
                <a:sym typeface="Verdana"/>
              </a:rPr>
              <a:t>Q&amp;A</a:t>
            </a: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BF52E1-D1D5-5841-8036-BE40679B5C2D}"/>
              </a:ext>
            </a:extLst>
          </p:cNvPr>
          <p:cNvSpPr txBox="1"/>
          <p:nvPr/>
        </p:nvSpPr>
        <p:spPr>
          <a:xfrm>
            <a:off x="3744058" y="2571750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/>
                </a:solidFill>
                <a:latin typeface="PT Sans" panose="020B0503020203020204" pitchFamily="34" charset="0"/>
              </a:rPr>
              <a:t>Q&amp;A</a:t>
            </a:r>
            <a:endParaRPr kumimoji="1" lang="zh-CN" altLang="en-US" sz="3200" b="1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440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FFFF"/>
              </a:solidFill>
              <a:latin typeface="PT Sans" panose="020B0503020203020204" pitchFamily="34" charset="0"/>
              <a:ea typeface="Verdana"/>
              <a:cs typeface="Verdana"/>
              <a:sym typeface="Verdan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BF52E1-D1D5-5841-8036-BE40679B5C2D}"/>
              </a:ext>
            </a:extLst>
          </p:cNvPr>
          <p:cNvSpPr txBox="1"/>
          <p:nvPr/>
        </p:nvSpPr>
        <p:spPr>
          <a:xfrm>
            <a:off x="3427465" y="2571750"/>
            <a:ext cx="16754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solidFill>
                  <a:schemeClr val="tx1"/>
                </a:solidFill>
                <a:latin typeface="PT Sans" panose="020B0503020203020204" pitchFamily="34" charset="0"/>
              </a:rPr>
              <a:t>THANKS</a:t>
            </a:r>
            <a:endParaRPr kumimoji="1" lang="zh-CN" altLang="en-US" sz="3200" b="1" dirty="0">
              <a:solidFill>
                <a:schemeClr val="tx1"/>
              </a:solidFill>
              <a:latin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573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Image Distribution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9525" y="1709500"/>
            <a:ext cx="1376274" cy="13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8924" y="1709500"/>
            <a:ext cx="1376276" cy="13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325" y="1692070"/>
            <a:ext cx="1376274" cy="13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1479462" y="3213600"/>
            <a:ext cx="1376400" cy="10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1155CC"/>
                </a:solidFill>
                <a:latin typeface="PT Sans" panose="020B0503020203020204" pitchFamily="34" charset="0"/>
                <a:ea typeface="PT Sans"/>
                <a:cs typeface="PT Sans"/>
                <a:sym typeface="PT Sans"/>
              </a:rPr>
              <a:t>Containers</a:t>
            </a:r>
            <a:endParaRPr sz="1800" dirty="0">
              <a:solidFill>
                <a:srgbClr val="1155CC"/>
              </a:solidFill>
              <a:latin typeface="PT Sans" panose="020B0503020203020204" pitchFamily="34" charset="0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PT Sans" panose="020B0503020203020204" pitchFamily="34" charset="0"/>
                <a:ea typeface="Calibri"/>
                <a:cs typeface="Calibri"/>
                <a:sym typeface="Calibri"/>
              </a:rPr>
              <a:t>fat container</a:t>
            </a: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968925" y="3218850"/>
            <a:ext cx="16269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1155CC"/>
                </a:solidFill>
                <a:latin typeface="PT Sans" panose="020B0503020203020204" pitchFamily="34" charset="0"/>
                <a:ea typeface="PT Sans"/>
                <a:cs typeface="PT Sans"/>
                <a:sym typeface="PT Sans"/>
              </a:rPr>
              <a:t>DC</a:t>
            </a:r>
            <a:endParaRPr sz="1800" dirty="0">
              <a:solidFill>
                <a:srgbClr val="1155CC"/>
              </a:solidFill>
              <a:latin typeface="PT Sans" panose="020B0503020203020204" pitchFamily="34" charset="0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PT Sans" panose="020B0503020203020204" pitchFamily="34" charset="0"/>
                <a:ea typeface="Calibri"/>
                <a:cs typeface="Calibri"/>
                <a:sym typeface="Calibri"/>
              </a:rPr>
              <a:t>datacenter</a:t>
            </a: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458325" y="3218850"/>
            <a:ext cx="17319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1155CC"/>
                </a:solidFill>
                <a:latin typeface="PT Sans" panose="020B0503020203020204" pitchFamily="34" charset="0"/>
                <a:ea typeface="PT Sans"/>
                <a:cs typeface="PT Sans"/>
                <a:sym typeface="PT Sans"/>
              </a:rPr>
              <a:t>Demonset</a:t>
            </a:r>
            <a:endParaRPr sz="1800" dirty="0">
              <a:solidFill>
                <a:srgbClr val="1155CC"/>
              </a:solidFill>
              <a:latin typeface="PT Sans" panose="020B0503020203020204" pitchFamily="34" charset="0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PT Sans" panose="020B0503020203020204" pitchFamily="34" charset="0"/>
                <a:ea typeface="Calibri"/>
                <a:cs typeface="Calibri"/>
                <a:sym typeface="Calibri"/>
              </a:rPr>
              <a:t>deploy/upgrade</a:t>
            </a:r>
            <a:endParaRPr dirty="0">
              <a:latin typeface="PT Sans" panose="020B0503020203020204" pitchFamily="3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010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File Distribution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900" y="1708200"/>
            <a:ext cx="1163200" cy="13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425" y="1732754"/>
            <a:ext cx="1310101" cy="13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0850" y="1481663"/>
            <a:ext cx="1080375" cy="16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4550" y="1695500"/>
            <a:ext cx="1163199" cy="13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670900" y="3249500"/>
            <a:ext cx="15048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1155CC"/>
                </a:solidFill>
                <a:latin typeface="PT Sans"/>
                <a:ea typeface="PT Sans"/>
                <a:cs typeface="PT Sans"/>
                <a:sym typeface="PT Sans"/>
              </a:rPr>
              <a:t>OS</a:t>
            </a:r>
            <a:endParaRPr sz="1800" dirty="0">
              <a:solidFill>
                <a:srgbClr val="1155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PT Sans"/>
                <a:ea typeface="PT Sans"/>
                <a:cs typeface="PT Sans"/>
                <a:sym typeface="PT Sans"/>
              </a:rPr>
              <a:t>images</a:t>
            </a:r>
            <a:endParaRPr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848592" y="3249500"/>
            <a:ext cx="15048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155CC"/>
                </a:solidFill>
                <a:latin typeface="PT Sans"/>
                <a:ea typeface="PT Sans"/>
                <a:cs typeface="PT Sans"/>
                <a:sym typeface="PT Sans"/>
              </a:rPr>
              <a:t>Runtime</a:t>
            </a:r>
            <a:endParaRPr sz="1800">
              <a:solidFill>
                <a:srgbClr val="1155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jvm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docker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..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012121" y="3249500"/>
            <a:ext cx="15048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155CC"/>
                </a:solidFill>
                <a:latin typeface="PT Sans"/>
                <a:ea typeface="PT Sans"/>
                <a:cs typeface="PT Sans"/>
                <a:sym typeface="PT Sans"/>
              </a:rPr>
              <a:t>Application</a:t>
            </a:r>
            <a:endParaRPr sz="1800">
              <a:solidFill>
                <a:srgbClr val="1155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.jar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npm modules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plugins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..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175650" y="3249500"/>
            <a:ext cx="1504800" cy="13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1155CC"/>
                </a:solidFill>
                <a:latin typeface="PT Sans"/>
                <a:ea typeface="PT Sans"/>
                <a:cs typeface="PT Sans"/>
                <a:sym typeface="PT Sans"/>
              </a:rPr>
              <a:t>Configuration</a:t>
            </a:r>
            <a:endParaRPr sz="1800">
              <a:solidFill>
                <a:srgbClr val="1155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indexes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training model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..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Distribution Flow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2" name="Google Shape;122;p18"/>
          <p:cNvSpPr/>
          <p:nvPr/>
        </p:nvSpPr>
        <p:spPr>
          <a:xfrm>
            <a:off x="3327881" y="3256100"/>
            <a:ext cx="1752900" cy="4620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Service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3" name="Google Shape;123;p18"/>
          <p:cNvSpPr/>
          <p:nvPr/>
        </p:nvSpPr>
        <p:spPr>
          <a:xfrm>
            <a:off x="3327881" y="4196250"/>
            <a:ext cx="1752900" cy="4620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Storage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3327881" y="2315950"/>
            <a:ext cx="1752900" cy="462000"/>
          </a:xfrm>
          <a:prstGeom prst="roundRect">
            <a:avLst>
              <a:gd name="adj" fmla="val 16667"/>
            </a:avLst>
          </a:prstGeom>
          <a:solidFill>
            <a:srgbClr val="3D8D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Load Balancer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327881" y="1392500"/>
            <a:ext cx="1752900" cy="462000"/>
          </a:xfrm>
          <a:prstGeom prst="roundRect">
            <a:avLst>
              <a:gd name="adj" fmla="val 16667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Client</a:t>
            </a:r>
            <a:endParaRPr sz="16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70681" y="1392500"/>
            <a:ext cx="245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curl, http client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370681" y="2315950"/>
            <a:ext cx="245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latin typeface="PT Sans"/>
                <a:ea typeface="PT Sans"/>
                <a:cs typeface="PT Sans"/>
                <a:sym typeface="PT Sans"/>
              </a:rPr>
              <a:t>hlb, slb</a:t>
            </a:r>
            <a:endParaRPr dirty="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5370681" y="3239400"/>
            <a:ext cx="245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registry, maven, glance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5370681" y="4196250"/>
            <a:ext cx="2450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object storage, block storage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1619249" y="2375350"/>
            <a:ext cx="1527600" cy="343200"/>
          </a:xfrm>
          <a:prstGeom prst="wedgeRoundRectCallout">
            <a:avLst>
              <a:gd name="adj1" fmla="val 55049"/>
              <a:gd name="adj2" fmla="val 24901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274E13"/>
                </a:solidFill>
                <a:latin typeface="PT Sans"/>
                <a:ea typeface="PT Sans"/>
                <a:cs typeface="PT Sans"/>
                <a:sym typeface="PT Sans"/>
              </a:rPr>
              <a:t>ipip dsr, l2 dsr</a:t>
            </a:r>
            <a:endParaRPr b="1" dirty="0">
              <a:solidFill>
                <a:srgbClr val="274E1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1322919" y="3315500"/>
            <a:ext cx="1824000" cy="343200"/>
          </a:xfrm>
          <a:prstGeom prst="wedgeRoundRectCallout">
            <a:avLst>
              <a:gd name="adj1" fmla="val 55050"/>
              <a:gd name="adj2" fmla="val 19521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274E13"/>
                </a:solidFill>
                <a:latin typeface="PT Sans"/>
                <a:ea typeface="PT Sans"/>
                <a:cs typeface="PT Sans"/>
                <a:sym typeface="PT Sans"/>
              </a:rPr>
              <a:t>redirection, temp url</a:t>
            </a:r>
            <a:endParaRPr b="1">
              <a:solidFill>
                <a:srgbClr val="274E1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2" name="Google Shape;132;p18"/>
          <p:cNvSpPr/>
          <p:nvPr/>
        </p:nvSpPr>
        <p:spPr>
          <a:xfrm>
            <a:off x="1723149" y="4255650"/>
            <a:ext cx="1423800" cy="343200"/>
          </a:xfrm>
          <a:prstGeom prst="wedgeRoundRectCallout">
            <a:avLst>
              <a:gd name="adj1" fmla="val 55050"/>
              <a:gd name="adj2" fmla="val 19521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274E13"/>
                </a:solidFill>
                <a:latin typeface="PT Sans"/>
                <a:ea typeface="PT Sans"/>
                <a:cs typeface="PT Sans"/>
                <a:sym typeface="PT Sans"/>
              </a:rPr>
              <a:t>cache servers</a:t>
            </a:r>
            <a:endParaRPr b="1">
              <a:solidFill>
                <a:srgbClr val="274E1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2372600" y="1451900"/>
            <a:ext cx="774600" cy="343200"/>
          </a:xfrm>
          <a:prstGeom prst="wedgeRoundRectCallout">
            <a:avLst>
              <a:gd name="adj1" fmla="val 55049"/>
              <a:gd name="adj2" fmla="val 24901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274E13"/>
                </a:solidFill>
                <a:latin typeface="PT Sans"/>
                <a:ea typeface="PT Sans"/>
                <a:cs typeface="PT Sans"/>
                <a:sym typeface="PT Sans"/>
              </a:rPr>
              <a:t>?</a:t>
            </a:r>
            <a:endParaRPr b="1">
              <a:solidFill>
                <a:srgbClr val="274E1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138" y="1975038"/>
            <a:ext cx="220375" cy="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125" y="2906825"/>
            <a:ext cx="220375" cy="22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4138" y="3846975"/>
            <a:ext cx="220375" cy="22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P2P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" y="1571400"/>
            <a:ext cx="3446089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805300" y="4701875"/>
            <a:ext cx="49617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 i="1">
                <a:latin typeface="PT Sans"/>
                <a:ea typeface="PT Sans"/>
                <a:cs typeface="PT Sans"/>
                <a:sym typeface="PT Sans"/>
              </a:rPr>
              <a:t>images credits to </a:t>
            </a:r>
            <a:r>
              <a:rPr lang="zh-CN" sz="1000" i="1" u="sng">
                <a:solidFill>
                  <a:schemeClr val="hlink"/>
                </a:solidFill>
                <a:latin typeface="PT Sans"/>
                <a:ea typeface="PT Sans"/>
                <a:cs typeface="PT Sans"/>
                <a:sym typeface="PT Sans"/>
                <a:hlinkClick r:id="rId4"/>
              </a:rPr>
              <a:t>https://mp.weixin.qq.com/s/dGwhhg8FzOxUVmvlyWkN7g</a:t>
            </a:r>
            <a:endParaRPr sz="1000" i="1">
              <a:latin typeface="PT Sans"/>
              <a:ea typeface="PT Sans"/>
              <a:cs typeface="PT Sans"/>
              <a:sym typeface="PT Sans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0750" y="1495180"/>
            <a:ext cx="3446101" cy="270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891" y="1947375"/>
            <a:ext cx="1574062" cy="2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5747" y="2593021"/>
            <a:ext cx="531950" cy="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/>
          <p:nvPr/>
        </p:nvSpPr>
        <p:spPr>
          <a:xfrm>
            <a:off x="3281850" y="2791500"/>
            <a:ext cx="294300" cy="259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72385" y="3510818"/>
            <a:ext cx="1858674" cy="500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>
            <a:off x="2728218" y="1714500"/>
            <a:ext cx="3041925" cy="2208075"/>
          </a:xfrm>
          <a:custGeom>
            <a:avLst/>
            <a:gdLst/>
            <a:ahLst/>
            <a:cxnLst/>
            <a:rect l="l" t="t" r="r" b="b"/>
            <a:pathLst>
              <a:path w="121677" h="88323" extrusionOk="0">
                <a:moveTo>
                  <a:pt x="37857" y="88323"/>
                </a:moveTo>
                <a:cubicBezTo>
                  <a:pt x="31680" y="82723"/>
                  <a:pt x="3452" y="65924"/>
                  <a:pt x="796" y="54725"/>
                </a:cubicBezTo>
                <a:cubicBezTo>
                  <a:pt x="-1859" y="43526"/>
                  <a:pt x="1777" y="30249"/>
                  <a:pt x="21924" y="21128"/>
                </a:cubicBezTo>
                <a:cubicBezTo>
                  <a:pt x="42071" y="12007"/>
                  <a:pt x="105052" y="3521"/>
                  <a:pt x="12167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Dragonfly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758675" y="3926775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3555125" y="1405875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source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758675" y="1405875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supernode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3555125" y="3926775"/>
            <a:ext cx="1187400" cy="4881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6246825" y="1894200"/>
            <a:ext cx="138425" cy="2025350"/>
          </a:xfrm>
          <a:custGeom>
            <a:avLst/>
            <a:gdLst/>
            <a:ahLst/>
            <a:cxnLst/>
            <a:rect l="l" t="t" r="r" b="b"/>
            <a:pathLst>
              <a:path w="5537" h="81014" extrusionOk="0">
                <a:moveTo>
                  <a:pt x="0" y="81014"/>
                </a:moveTo>
                <a:cubicBezTo>
                  <a:pt x="923" y="67512"/>
                  <a:pt x="4614" y="13502"/>
                  <a:pt x="553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0" name="Google Shape;160;p20"/>
          <p:cNvSpPr/>
          <p:nvPr/>
        </p:nvSpPr>
        <p:spPr>
          <a:xfrm>
            <a:off x="4687750" y="1890525"/>
            <a:ext cx="1559076" cy="2025308"/>
          </a:xfrm>
          <a:custGeom>
            <a:avLst/>
            <a:gdLst/>
            <a:ahLst/>
            <a:cxnLst/>
            <a:rect l="l" t="t" r="r" b="b"/>
            <a:pathLst>
              <a:path w="72854" h="81305" extrusionOk="0">
                <a:moveTo>
                  <a:pt x="0" y="81305"/>
                </a:moveTo>
                <a:cubicBezTo>
                  <a:pt x="12142" y="67754"/>
                  <a:pt x="60712" y="13551"/>
                  <a:pt x="7285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1" name="Google Shape;161;p20"/>
          <p:cNvSpPr txBox="1"/>
          <p:nvPr/>
        </p:nvSpPr>
        <p:spPr>
          <a:xfrm>
            <a:off x="6309050" y="2375100"/>
            <a:ext cx="1187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PT Sans"/>
                <a:ea typeface="PT Sans"/>
                <a:cs typeface="PT Sans"/>
                <a:sym typeface="PT Sans"/>
              </a:rPr>
              <a:t>register as peer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647550" y="3974175"/>
            <a:ext cx="1719300" cy="393300"/>
          </a:xfrm>
          <a:prstGeom prst="wedgeRoundRectCallout">
            <a:avLst>
              <a:gd name="adj1" fmla="val 56423"/>
              <a:gd name="adj2" fmla="val 11098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rPr>
              <a:t>https://&lt;host&gt;/&lt;resource&gt;</a:t>
            </a:r>
            <a:endParaRPr sz="1000">
              <a:solidFill>
                <a:srgbClr val="43434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4784750" y="2476500"/>
            <a:ext cx="9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PT Sans"/>
                <a:ea typeface="PT Sans"/>
                <a:cs typeface="PT Sans"/>
                <a:sym typeface="PT Sans"/>
              </a:rPr>
              <a:t>create task</a:t>
            </a:r>
            <a:endParaRPr sz="12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3995025" y="1801100"/>
            <a:ext cx="1757800" cy="2121475"/>
          </a:xfrm>
          <a:custGeom>
            <a:avLst/>
            <a:gdLst/>
            <a:ahLst/>
            <a:cxnLst/>
            <a:rect l="l" t="t" r="r" b="b"/>
            <a:pathLst>
              <a:path w="70312" h="84859" extrusionOk="0">
                <a:moveTo>
                  <a:pt x="0" y="84859"/>
                </a:moveTo>
                <a:cubicBezTo>
                  <a:pt x="2309" y="76893"/>
                  <a:pt x="2136" y="51204"/>
                  <a:pt x="13855" y="37061"/>
                </a:cubicBezTo>
                <a:cubicBezTo>
                  <a:pt x="25574" y="22918"/>
                  <a:pt x="60903" y="6177"/>
                  <a:pt x="70312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5" name="Google Shape;165;p20"/>
          <p:cNvSpPr txBox="1"/>
          <p:nvPr/>
        </p:nvSpPr>
        <p:spPr>
          <a:xfrm>
            <a:off x="3425275" y="2355275"/>
            <a:ext cx="11874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pieces of task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748375" y="4139050"/>
            <a:ext cx="1013100" cy="17325"/>
          </a:xfrm>
          <a:custGeom>
            <a:avLst/>
            <a:gdLst/>
            <a:ahLst/>
            <a:cxnLst/>
            <a:rect l="l" t="t" r="r" b="b"/>
            <a:pathLst>
              <a:path w="40524" h="693" extrusionOk="0">
                <a:moveTo>
                  <a:pt x="0" y="693"/>
                </a:moveTo>
                <a:cubicBezTo>
                  <a:pt x="6754" y="578"/>
                  <a:pt x="33770" y="116"/>
                  <a:pt x="4052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67" name="Google Shape;167;p20"/>
          <p:cNvSpPr txBox="1"/>
          <p:nvPr/>
        </p:nvSpPr>
        <p:spPr>
          <a:xfrm>
            <a:off x="4817650" y="4064575"/>
            <a:ext cx="9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0"/>
          <p:cNvSpPr/>
          <p:nvPr/>
        </p:nvSpPr>
        <p:spPr>
          <a:xfrm rot="10800000" flipH="1">
            <a:off x="4742525" y="1601950"/>
            <a:ext cx="1027613" cy="17325"/>
          </a:xfrm>
          <a:custGeom>
            <a:avLst/>
            <a:gdLst/>
            <a:ahLst/>
            <a:cxnLst/>
            <a:rect l="l" t="t" r="r" b="b"/>
            <a:pathLst>
              <a:path w="40525" h="346" extrusionOk="0">
                <a:moveTo>
                  <a:pt x="40525" y="0"/>
                </a:moveTo>
                <a:cubicBezTo>
                  <a:pt x="33771" y="58"/>
                  <a:pt x="6754" y="288"/>
                  <a:pt x="0" y="346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169" name="Google Shape;169;p20"/>
          <p:cNvSpPr txBox="1"/>
          <p:nvPr/>
        </p:nvSpPr>
        <p:spPr>
          <a:xfrm>
            <a:off x="4817650" y="1293463"/>
            <a:ext cx="9699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2090025" y="2085100"/>
            <a:ext cx="11256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Calibri"/>
                <a:ea typeface="Calibri"/>
                <a:cs typeface="Calibri"/>
                <a:sym typeface="Calibri"/>
              </a:rPr>
              <a:t>update pieces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SuperNode</a:t>
            </a:r>
            <a:endParaRPr b="1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6" name="Google Shape;176;p21"/>
          <p:cNvSpPr/>
          <p:nvPr/>
        </p:nvSpPr>
        <p:spPr>
          <a:xfrm>
            <a:off x="1691902" y="2079166"/>
            <a:ext cx="2142428" cy="1785229"/>
          </a:xfrm>
          <a:custGeom>
            <a:avLst/>
            <a:gdLst/>
            <a:ahLst/>
            <a:cxnLst/>
            <a:rect l="l" t="t" r="r" b="b"/>
            <a:pathLst>
              <a:path w="121677" h="88323" extrusionOk="0">
                <a:moveTo>
                  <a:pt x="37857" y="88323"/>
                </a:moveTo>
                <a:cubicBezTo>
                  <a:pt x="31680" y="82723"/>
                  <a:pt x="3452" y="65924"/>
                  <a:pt x="796" y="54725"/>
                </a:cubicBezTo>
                <a:cubicBezTo>
                  <a:pt x="-1859" y="43526"/>
                  <a:pt x="1777" y="30249"/>
                  <a:pt x="21924" y="21128"/>
                </a:cubicBezTo>
                <a:cubicBezTo>
                  <a:pt x="42071" y="12007"/>
                  <a:pt x="105052" y="3521"/>
                  <a:pt x="12167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77" name="Google Shape;177;p21"/>
          <p:cNvSpPr/>
          <p:nvPr/>
        </p:nvSpPr>
        <p:spPr>
          <a:xfrm>
            <a:off x="3826255" y="3867824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2274293" y="1829638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source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826255" y="1829638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supernode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2274293" y="3867824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4170059" y="2224456"/>
            <a:ext cx="97493" cy="1637495"/>
          </a:xfrm>
          <a:custGeom>
            <a:avLst/>
            <a:gdLst/>
            <a:ahLst/>
            <a:cxnLst/>
            <a:rect l="l" t="t" r="r" b="b"/>
            <a:pathLst>
              <a:path w="5537" h="81014" extrusionOk="0">
                <a:moveTo>
                  <a:pt x="0" y="81014"/>
                </a:moveTo>
                <a:cubicBezTo>
                  <a:pt x="923" y="67512"/>
                  <a:pt x="4614" y="13502"/>
                  <a:pt x="553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2" name="Google Shape;182;p21"/>
          <p:cNvSpPr/>
          <p:nvPr/>
        </p:nvSpPr>
        <p:spPr>
          <a:xfrm>
            <a:off x="3072001" y="2221485"/>
            <a:ext cx="1097910" cy="1637483"/>
          </a:xfrm>
          <a:custGeom>
            <a:avLst/>
            <a:gdLst/>
            <a:ahLst/>
            <a:cxnLst/>
            <a:rect l="l" t="t" r="r" b="b"/>
            <a:pathLst>
              <a:path w="72854" h="81305" extrusionOk="0">
                <a:moveTo>
                  <a:pt x="0" y="81305"/>
                </a:moveTo>
                <a:cubicBezTo>
                  <a:pt x="12142" y="67754"/>
                  <a:pt x="60712" y="13551"/>
                  <a:pt x="7285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3" name="Google Shape;183;p21"/>
          <p:cNvSpPr txBox="1"/>
          <p:nvPr/>
        </p:nvSpPr>
        <p:spPr>
          <a:xfrm>
            <a:off x="4213887" y="2613275"/>
            <a:ext cx="882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PT Sans"/>
                <a:ea typeface="PT Sans"/>
                <a:cs typeface="PT Sans"/>
                <a:sym typeface="PT Sans"/>
              </a:rPr>
              <a:t>register as peer</a:t>
            </a:r>
            <a:endParaRPr sz="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4" name="Google Shape;184;p21"/>
          <p:cNvSpPr/>
          <p:nvPr/>
        </p:nvSpPr>
        <p:spPr>
          <a:xfrm>
            <a:off x="671012" y="3906150"/>
            <a:ext cx="1470600" cy="318000"/>
          </a:xfrm>
          <a:prstGeom prst="wedgeRoundRectCallout">
            <a:avLst>
              <a:gd name="adj1" fmla="val 56423"/>
              <a:gd name="adj2" fmla="val 11098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rPr>
              <a:t>https://&lt;host&gt;/&lt;resource&gt;</a:t>
            </a:r>
            <a:endParaRPr sz="800">
              <a:solidFill>
                <a:srgbClr val="43434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3140319" y="2695254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PT Sans"/>
                <a:ea typeface="PT Sans"/>
                <a:cs typeface="PT Sans"/>
                <a:sym typeface="PT Sans"/>
              </a:rPr>
              <a:t>create task</a:t>
            </a:r>
            <a:endParaRPr sz="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2584115" y="2149183"/>
            <a:ext cx="1238019" cy="1715213"/>
          </a:xfrm>
          <a:custGeom>
            <a:avLst/>
            <a:gdLst/>
            <a:ahLst/>
            <a:cxnLst/>
            <a:rect l="l" t="t" r="r" b="b"/>
            <a:pathLst>
              <a:path w="70312" h="84859" extrusionOk="0">
                <a:moveTo>
                  <a:pt x="0" y="84859"/>
                </a:moveTo>
                <a:cubicBezTo>
                  <a:pt x="2309" y="76893"/>
                  <a:pt x="2136" y="51204"/>
                  <a:pt x="13855" y="37061"/>
                </a:cubicBezTo>
                <a:cubicBezTo>
                  <a:pt x="25574" y="22918"/>
                  <a:pt x="60903" y="6177"/>
                  <a:pt x="70312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7" name="Google Shape;187;p21"/>
          <p:cNvSpPr txBox="1"/>
          <p:nvPr/>
        </p:nvSpPr>
        <p:spPr>
          <a:xfrm>
            <a:off x="2182840" y="2597242"/>
            <a:ext cx="8364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pieces of task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/>
          <p:nvPr/>
        </p:nvSpPr>
        <p:spPr>
          <a:xfrm>
            <a:off x="3114700" y="4039452"/>
            <a:ext cx="713526" cy="14007"/>
          </a:xfrm>
          <a:custGeom>
            <a:avLst/>
            <a:gdLst/>
            <a:ahLst/>
            <a:cxnLst/>
            <a:rect l="l" t="t" r="r" b="b"/>
            <a:pathLst>
              <a:path w="40524" h="693" extrusionOk="0">
                <a:moveTo>
                  <a:pt x="0" y="693"/>
                </a:moveTo>
                <a:cubicBezTo>
                  <a:pt x="6754" y="578"/>
                  <a:pt x="33770" y="116"/>
                  <a:pt x="4052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89" name="Google Shape;189;p21"/>
          <p:cNvSpPr txBox="1"/>
          <p:nvPr/>
        </p:nvSpPr>
        <p:spPr>
          <a:xfrm>
            <a:off x="3163490" y="3979237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 rot="10800000" flipH="1">
            <a:off x="3110580" y="1988167"/>
            <a:ext cx="723675" cy="14008"/>
          </a:xfrm>
          <a:custGeom>
            <a:avLst/>
            <a:gdLst/>
            <a:ahLst/>
            <a:cxnLst/>
            <a:rect l="l" t="t" r="r" b="b"/>
            <a:pathLst>
              <a:path w="40525" h="346" extrusionOk="0">
                <a:moveTo>
                  <a:pt x="40525" y="0"/>
                </a:moveTo>
                <a:cubicBezTo>
                  <a:pt x="33771" y="58"/>
                  <a:pt x="6754" y="288"/>
                  <a:pt x="0" y="346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191" name="Google Shape;191;p21"/>
          <p:cNvSpPr txBox="1"/>
          <p:nvPr/>
        </p:nvSpPr>
        <p:spPr>
          <a:xfrm>
            <a:off x="3163490" y="1738751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1242422" y="2378802"/>
            <a:ext cx="7926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update pieces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5095888" y="1290200"/>
            <a:ext cx="3377100" cy="3307500"/>
          </a:xfrm>
          <a:prstGeom prst="wedgeRoundRectCallout">
            <a:avLst>
              <a:gd name="adj1" fmla="val -56097"/>
              <a:gd name="adj2" fmla="val -26533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API</a:t>
            </a:r>
            <a:endParaRPr sz="1600" b="1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peers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tasks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pieces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Scheduling</a:t>
            </a:r>
            <a:endParaRPr sz="1600" b="1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select peers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Seeding</a:t>
            </a:r>
            <a:endParaRPr sz="1600" b="1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initial seeding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>
            <a:spLocks noGrp="1"/>
          </p:cNvSpPr>
          <p:nvPr>
            <p:ph type="title"/>
          </p:nvPr>
        </p:nvSpPr>
        <p:spPr>
          <a:xfrm>
            <a:off x="321845" y="-5891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 dirty="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 b="1" dirty="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9" name="Google Shape;199;p22"/>
          <p:cNvSpPr/>
          <p:nvPr/>
        </p:nvSpPr>
        <p:spPr>
          <a:xfrm>
            <a:off x="1691902" y="2079166"/>
            <a:ext cx="2142428" cy="1785229"/>
          </a:xfrm>
          <a:custGeom>
            <a:avLst/>
            <a:gdLst/>
            <a:ahLst/>
            <a:cxnLst/>
            <a:rect l="l" t="t" r="r" b="b"/>
            <a:pathLst>
              <a:path w="121677" h="88323" extrusionOk="0">
                <a:moveTo>
                  <a:pt x="37857" y="88323"/>
                </a:moveTo>
                <a:cubicBezTo>
                  <a:pt x="31680" y="82723"/>
                  <a:pt x="3452" y="65924"/>
                  <a:pt x="796" y="54725"/>
                </a:cubicBezTo>
                <a:cubicBezTo>
                  <a:pt x="-1859" y="43526"/>
                  <a:pt x="1777" y="30249"/>
                  <a:pt x="21924" y="21128"/>
                </a:cubicBezTo>
                <a:cubicBezTo>
                  <a:pt x="42071" y="12007"/>
                  <a:pt x="105052" y="3521"/>
                  <a:pt x="12167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0" name="Google Shape;200;p22"/>
          <p:cNvSpPr/>
          <p:nvPr/>
        </p:nvSpPr>
        <p:spPr>
          <a:xfrm>
            <a:off x="3826255" y="3867824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1" name="Google Shape;201;p22"/>
          <p:cNvSpPr/>
          <p:nvPr/>
        </p:nvSpPr>
        <p:spPr>
          <a:xfrm>
            <a:off x="2274293" y="1829638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FF653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source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2" name="Google Shape;202;p22"/>
          <p:cNvSpPr/>
          <p:nvPr/>
        </p:nvSpPr>
        <p:spPr>
          <a:xfrm>
            <a:off x="3826255" y="1829638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supernode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2274293" y="3867824"/>
            <a:ext cx="836400" cy="394500"/>
          </a:xfrm>
          <a:prstGeom prst="roundRect">
            <a:avLst>
              <a:gd name="adj" fmla="val 16667"/>
            </a:avLst>
          </a:prstGeom>
          <a:solidFill>
            <a:srgbClr val="6AA84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FFFFFF"/>
                </a:solidFill>
                <a:latin typeface="PT Sans"/>
                <a:ea typeface="PT Sans"/>
                <a:cs typeface="PT Sans"/>
                <a:sym typeface="PT Sans"/>
              </a:rPr>
              <a:t>dfget</a:t>
            </a:r>
            <a:endParaRPr sz="1000">
              <a:solidFill>
                <a:srgbClr val="FFFFFF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4" name="Google Shape;204;p22"/>
          <p:cNvSpPr/>
          <p:nvPr/>
        </p:nvSpPr>
        <p:spPr>
          <a:xfrm>
            <a:off x="4170059" y="2224456"/>
            <a:ext cx="97493" cy="1637495"/>
          </a:xfrm>
          <a:custGeom>
            <a:avLst/>
            <a:gdLst/>
            <a:ahLst/>
            <a:cxnLst/>
            <a:rect l="l" t="t" r="r" b="b"/>
            <a:pathLst>
              <a:path w="5537" h="81014" extrusionOk="0">
                <a:moveTo>
                  <a:pt x="0" y="81014"/>
                </a:moveTo>
                <a:cubicBezTo>
                  <a:pt x="923" y="67512"/>
                  <a:pt x="4614" y="13502"/>
                  <a:pt x="5537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5" name="Google Shape;205;p22"/>
          <p:cNvSpPr/>
          <p:nvPr/>
        </p:nvSpPr>
        <p:spPr>
          <a:xfrm>
            <a:off x="3072001" y="2221485"/>
            <a:ext cx="1097910" cy="1637483"/>
          </a:xfrm>
          <a:custGeom>
            <a:avLst/>
            <a:gdLst/>
            <a:ahLst/>
            <a:cxnLst/>
            <a:rect l="l" t="t" r="r" b="b"/>
            <a:pathLst>
              <a:path w="72854" h="81305" extrusionOk="0">
                <a:moveTo>
                  <a:pt x="0" y="81305"/>
                </a:moveTo>
                <a:cubicBezTo>
                  <a:pt x="12142" y="67754"/>
                  <a:pt x="60712" y="13551"/>
                  <a:pt x="7285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06" name="Google Shape;206;p22"/>
          <p:cNvSpPr txBox="1"/>
          <p:nvPr/>
        </p:nvSpPr>
        <p:spPr>
          <a:xfrm>
            <a:off x="4213887" y="2613275"/>
            <a:ext cx="8820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PT Sans"/>
                <a:ea typeface="PT Sans"/>
                <a:cs typeface="PT Sans"/>
                <a:sym typeface="PT Sans"/>
              </a:rPr>
              <a:t>register as peer</a:t>
            </a:r>
            <a:endParaRPr sz="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7" name="Google Shape;207;p22"/>
          <p:cNvSpPr/>
          <p:nvPr/>
        </p:nvSpPr>
        <p:spPr>
          <a:xfrm>
            <a:off x="671012" y="3906150"/>
            <a:ext cx="1470600" cy="318000"/>
          </a:xfrm>
          <a:prstGeom prst="wedgeRoundRectCallout">
            <a:avLst>
              <a:gd name="adj1" fmla="val 56423"/>
              <a:gd name="adj2" fmla="val 11098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solidFill>
                  <a:srgbClr val="434343"/>
                </a:solidFill>
                <a:latin typeface="PT Sans"/>
                <a:ea typeface="PT Sans"/>
                <a:cs typeface="PT Sans"/>
                <a:sym typeface="PT Sans"/>
              </a:rPr>
              <a:t>https://&lt;host&gt;/&lt;resource&gt;</a:t>
            </a:r>
            <a:endParaRPr sz="800">
              <a:solidFill>
                <a:srgbClr val="434343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3140319" y="2695254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PT Sans"/>
                <a:ea typeface="PT Sans"/>
                <a:cs typeface="PT Sans"/>
                <a:sym typeface="PT Sans"/>
              </a:rPr>
              <a:t>create task</a:t>
            </a:r>
            <a:endParaRPr sz="800"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2584115" y="2149183"/>
            <a:ext cx="1238019" cy="1715213"/>
          </a:xfrm>
          <a:custGeom>
            <a:avLst/>
            <a:gdLst/>
            <a:ahLst/>
            <a:cxnLst/>
            <a:rect l="l" t="t" r="r" b="b"/>
            <a:pathLst>
              <a:path w="70312" h="84859" extrusionOk="0">
                <a:moveTo>
                  <a:pt x="0" y="84859"/>
                </a:moveTo>
                <a:cubicBezTo>
                  <a:pt x="2309" y="76893"/>
                  <a:pt x="2136" y="51204"/>
                  <a:pt x="13855" y="37061"/>
                </a:cubicBezTo>
                <a:cubicBezTo>
                  <a:pt x="25574" y="22918"/>
                  <a:pt x="60903" y="6177"/>
                  <a:pt x="70312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0" name="Google Shape;210;p22"/>
          <p:cNvSpPr txBox="1"/>
          <p:nvPr/>
        </p:nvSpPr>
        <p:spPr>
          <a:xfrm>
            <a:off x="2182840" y="2597242"/>
            <a:ext cx="8364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pieces of task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3114700" y="4039452"/>
            <a:ext cx="713526" cy="14007"/>
          </a:xfrm>
          <a:custGeom>
            <a:avLst/>
            <a:gdLst/>
            <a:ahLst/>
            <a:cxnLst/>
            <a:rect l="l" t="t" r="r" b="b"/>
            <a:pathLst>
              <a:path w="40524" h="693" extrusionOk="0">
                <a:moveTo>
                  <a:pt x="0" y="693"/>
                </a:moveTo>
                <a:cubicBezTo>
                  <a:pt x="6754" y="578"/>
                  <a:pt x="33770" y="116"/>
                  <a:pt x="40524" y="0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212" name="Google Shape;212;p22"/>
          <p:cNvSpPr txBox="1"/>
          <p:nvPr/>
        </p:nvSpPr>
        <p:spPr>
          <a:xfrm>
            <a:off x="3163490" y="3979237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2"/>
          <p:cNvSpPr/>
          <p:nvPr/>
        </p:nvSpPr>
        <p:spPr>
          <a:xfrm rot="10800000" flipH="1">
            <a:off x="3110580" y="1988167"/>
            <a:ext cx="723675" cy="14008"/>
          </a:xfrm>
          <a:custGeom>
            <a:avLst/>
            <a:gdLst/>
            <a:ahLst/>
            <a:cxnLst/>
            <a:rect l="l" t="t" r="r" b="b"/>
            <a:pathLst>
              <a:path w="40525" h="346" extrusionOk="0">
                <a:moveTo>
                  <a:pt x="40525" y="0"/>
                </a:moveTo>
                <a:cubicBezTo>
                  <a:pt x="33771" y="58"/>
                  <a:pt x="6754" y="288"/>
                  <a:pt x="0" y="346"/>
                </a:cubicBezTo>
              </a:path>
            </a:pathLst>
          </a:custGeom>
          <a:noFill/>
          <a:ln w="9525" cap="flat" cmpd="sng">
            <a:solidFill>
              <a:srgbClr val="3D8DCC"/>
            </a:solidFill>
            <a:prstDash val="dash"/>
            <a:round/>
            <a:headEnd type="none" w="med" len="med"/>
            <a:tailEnd type="triangle" w="med" len="med"/>
          </a:ln>
        </p:spPr>
      </p:sp>
      <p:sp>
        <p:nvSpPr>
          <p:cNvPr id="214" name="Google Shape;214;p22"/>
          <p:cNvSpPr txBox="1"/>
          <p:nvPr/>
        </p:nvSpPr>
        <p:spPr>
          <a:xfrm>
            <a:off x="3163490" y="1738751"/>
            <a:ext cx="6831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download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1242422" y="2378802"/>
            <a:ext cx="792600" cy="2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800">
                <a:latin typeface="Calibri"/>
                <a:ea typeface="Calibri"/>
                <a:cs typeface="Calibri"/>
                <a:sym typeface="Calibri"/>
              </a:rPr>
              <a:t>update pieces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5095888" y="1290200"/>
            <a:ext cx="3377100" cy="3307500"/>
          </a:xfrm>
          <a:prstGeom prst="wedgeRoundRectCallout">
            <a:avLst>
              <a:gd name="adj1" fmla="val -60641"/>
              <a:gd name="adj2" fmla="val 34824"/>
              <a:gd name="adj3" fmla="val 0"/>
            </a:avLst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CLI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Rate Limit</a:t>
            </a:r>
            <a:endParaRPr sz="1600" b="1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Per Task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Per Host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Checksum</a:t>
            </a:r>
            <a:endParaRPr sz="1600" b="1"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D8DCC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PT Sans"/>
              <a:buChar char="○"/>
            </a:pPr>
            <a:r>
              <a:rPr lang="zh-CN">
                <a:latin typeface="PT Sans"/>
                <a:ea typeface="PT Sans"/>
                <a:cs typeface="PT Sans"/>
                <a:sym typeface="PT Sans"/>
              </a:rPr>
              <a:t>integrity check</a:t>
            </a: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T Sans"/>
              <a:ea typeface="PT Sans"/>
              <a:cs typeface="PT Sans"/>
              <a:sym typeface="PT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3D8DCC"/>
              </a:buClr>
              <a:buSzPts val="1600"/>
              <a:buFont typeface="PT Sans"/>
              <a:buChar char="●"/>
            </a:pPr>
            <a:r>
              <a:rPr lang="zh-CN" sz="1600" b="1">
                <a:solidFill>
                  <a:srgbClr val="3D8DCC"/>
                </a:solidFill>
                <a:latin typeface="PT Sans"/>
                <a:ea typeface="PT Sans"/>
                <a:cs typeface="PT Sans"/>
                <a:sym typeface="PT Sans"/>
              </a:rPr>
              <a:t>Seeding</a:t>
            </a:r>
            <a:endParaRPr>
              <a:latin typeface="PT Sans"/>
              <a:ea typeface="PT Sans"/>
              <a:cs typeface="PT Sans"/>
              <a:sym typeface="P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1193</Words>
  <Application>Microsoft Macintosh PowerPoint</Application>
  <PresentationFormat>全屏显示(16:9)</PresentationFormat>
  <Paragraphs>338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Century Gothic</vt:lpstr>
      <vt:lpstr>PT Sans</vt:lpstr>
      <vt:lpstr>Calibri</vt:lpstr>
      <vt:lpstr>Arial</vt:lpstr>
      <vt:lpstr>宋体</vt:lpstr>
      <vt:lpstr>Verdana</vt:lpstr>
      <vt:lpstr>Consolas</vt:lpstr>
      <vt:lpstr>Office Theme</vt:lpstr>
      <vt:lpstr>PowerPoint 演示文稿</vt:lpstr>
      <vt:lpstr>PowerPoint 演示文稿</vt:lpstr>
      <vt:lpstr>Image Distribution</vt:lpstr>
      <vt:lpstr>File Distribution</vt:lpstr>
      <vt:lpstr>Distribution Flow</vt:lpstr>
      <vt:lpstr>P2P</vt:lpstr>
      <vt:lpstr>Dragonfly</vt:lpstr>
      <vt:lpstr>SuperNode</vt:lpstr>
      <vt:lpstr>DFGet</vt:lpstr>
      <vt:lpstr>OCI Images</vt:lpstr>
      <vt:lpstr>DFDaemon</vt:lpstr>
      <vt:lpstr>HOW</vt:lpstr>
      <vt:lpstr>What is an Image</vt:lpstr>
      <vt:lpstr>Pulling An Image Manifest</vt:lpstr>
      <vt:lpstr>Pulling An Image Layer</vt:lpstr>
      <vt:lpstr>Pulling An Image Layer</vt:lpstr>
      <vt:lpstr>Pulling An Image Layer</vt:lpstr>
      <vt:lpstr>Pulling An Image by Dragonfly</vt:lpstr>
      <vt:lpstr>Pulling An Image by Dragonfly</vt:lpstr>
      <vt:lpstr>DEMO</vt:lpstr>
      <vt:lpstr>ROADMAP</vt:lpstr>
      <vt:lpstr>Q&amp;A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太云</cp:lastModifiedBy>
  <cp:revision>80</cp:revision>
  <dcterms:modified xsi:type="dcterms:W3CDTF">2019-05-16T09:08:32Z</dcterms:modified>
</cp:coreProperties>
</file>